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jpg" ContentType="image/png"/>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43"/>
  </p:notesMasterIdLst>
  <p:sldIdLst>
    <p:sldId id="2610" r:id="rId3"/>
    <p:sldId id="2591" r:id="rId4"/>
    <p:sldId id="2611" r:id="rId5"/>
    <p:sldId id="2612" r:id="rId6"/>
    <p:sldId id="2614" r:id="rId7"/>
    <p:sldId id="2613" r:id="rId8"/>
    <p:sldId id="2615" r:id="rId9"/>
    <p:sldId id="2616" r:id="rId10"/>
    <p:sldId id="2617" r:id="rId11"/>
    <p:sldId id="2648" r:id="rId12"/>
    <p:sldId id="2618" r:id="rId13"/>
    <p:sldId id="2619" r:id="rId14"/>
    <p:sldId id="2625" r:id="rId15"/>
    <p:sldId id="2626" r:id="rId16"/>
    <p:sldId id="2627" r:id="rId17"/>
    <p:sldId id="2628" r:id="rId18"/>
    <p:sldId id="2645" r:id="rId19"/>
    <p:sldId id="2646" r:id="rId20"/>
    <p:sldId id="2647" r:id="rId21"/>
    <p:sldId id="2629" r:id="rId22"/>
    <p:sldId id="2630" r:id="rId23"/>
    <p:sldId id="2631" r:id="rId24"/>
    <p:sldId id="2632" r:id="rId25"/>
    <p:sldId id="2649" r:id="rId26"/>
    <p:sldId id="2633" r:id="rId27"/>
    <p:sldId id="2650" r:id="rId28"/>
    <p:sldId id="2634" r:id="rId29"/>
    <p:sldId id="2635" r:id="rId30"/>
    <p:sldId id="2651" r:id="rId31"/>
    <p:sldId id="2636" r:id="rId32"/>
    <p:sldId id="2637" r:id="rId33"/>
    <p:sldId id="2652" r:id="rId34"/>
    <p:sldId id="2653" r:id="rId35"/>
    <p:sldId id="2639" r:id="rId36"/>
    <p:sldId id="2585" r:id="rId37"/>
    <p:sldId id="2638" r:id="rId38"/>
    <p:sldId id="2641" r:id="rId39"/>
    <p:sldId id="2642" r:id="rId40"/>
    <p:sldId id="2643" r:id="rId41"/>
    <p:sldId id="2644"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ia Zanti" initials="NZ" lastIdx="2" clrIdx="0">
    <p:extLst>
      <p:ext uri="{19B8F6BF-5375-455C-9EA6-DF929625EA0E}">
        <p15:presenceInfo xmlns:p15="http://schemas.microsoft.com/office/powerpoint/2012/main" userId="S::nzanti@research.org.cy::9891fa93-9a6e-431f-ae9d-ffa7e5b68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8339"/>
    <a:srgbClr val="E48D1A"/>
    <a:srgbClr val="485E29"/>
    <a:srgbClr val="E1E2E3"/>
    <a:srgbClr val="BC6728"/>
    <a:srgbClr val="E28F26"/>
    <a:srgbClr val="1810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114" d="100"/>
          <a:sy n="114" d="100"/>
        </p:scale>
        <p:origin x="59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3850443" y="1"/>
            <a:ext cx="2945659" cy="498055"/>
          </a:xfrm>
          <a:prstGeom prst="rect">
            <a:avLst/>
          </a:prstGeom>
        </p:spPr>
        <p:txBody>
          <a:bodyPr vert="horz" lIns="93113" tIns="46557" rIns="93113" bIns="46557" rtlCol="0"/>
          <a:lstStyle>
            <a:lvl1pPr algn="r">
              <a:defRPr sz="1200"/>
            </a:lvl1pPr>
          </a:lstStyle>
          <a:p>
            <a:fld id="{6D958DD1-AD28-4ADB-BB60-D3427A6E1C2B}" type="datetimeFigureOut">
              <a:rPr lang="en-US" smtClean="0"/>
              <a:pPr/>
              <a:t>6/15/2022</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3113" tIns="46557" rIns="93113" bIns="465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4"/>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13" tIns="46557" rIns="93113" bIns="46557" rtlCol="0" anchor="b"/>
          <a:lstStyle>
            <a:lvl1pPr algn="r">
              <a:defRPr sz="1200"/>
            </a:lvl1pPr>
          </a:lstStyle>
          <a:p>
            <a:fld id="{4616BAEF-9F63-4A01-8CB6-3AE809EEC424}" type="slidenum">
              <a:rPr lang="en-US" smtClean="0"/>
              <a:pPr/>
              <a:t>‹#›</a:t>
            </a:fld>
            <a:endParaRPr lang="en-US"/>
          </a:p>
        </p:txBody>
      </p:sp>
    </p:spTree>
    <p:extLst>
      <p:ext uri="{BB962C8B-B14F-4D97-AF65-F5344CB8AC3E}">
        <p14:creationId xmlns:p14="http://schemas.microsoft.com/office/powerpoint/2010/main" val="24224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16BAEF-9F63-4A01-8CB6-3AE809EEC424}" type="slidenum">
              <a:rPr lang="en-US" smtClean="0"/>
              <a:pPr/>
              <a:t>1</a:t>
            </a:fld>
            <a:endParaRPr lang="en-US"/>
          </a:p>
        </p:txBody>
      </p:sp>
    </p:spTree>
    <p:extLst>
      <p:ext uri="{BB962C8B-B14F-4D97-AF65-F5344CB8AC3E}">
        <p14:creationId xmlns:p14="http://schemas.microsoft.com/office/powerpoint/2010/main" val="41169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2F2E-2AA5-4193-B96D-B02296AAD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FAE5B4-6A1B-4A5F-A7C2-E91EEDDD4173}"/>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798DA3-0B6E-4735-B5CA-96EC6CE7C630}"/>
              </a:ext>
            </a:extLst>
          </p:cNvPr>
          <p:cNvSpPr>
            <a:spLocks noGrp="1"/>
          </p:cNvSpPr>
          <p:nvPr>
            <p:ph type="dt" sz="half" idx="10"/>
          </p:nvPr>
        </p:nvSpPr>
        <p:spPr/>
        <p:txBody>
          <a:bodyPr/>
          <a:lstStyle/>
          <a:p>
            <a:fld id="{9C432C08-B88C-45FE-8E90-25244E8119D0}" type="datetime1">
              <a:rPr lang="en-US" smtClean="0"/>
              <a:t>6/15/2022</a:t>
            </a:fld>
            <a:endParaRPr lang="en-US"/>
          </a:p>
        </p:txBody>
      </p:sp>
      <p:sp>
        <p:nvSpPr>
          <p:cNvPr id="5" name="Footer Placeholder 4">
            <a:extLst>
              <a:ext uri="{FF2B5EF4-FFF2-40B4-BE49-F238E27FC236}">
                <a16:creationId xmlns:a16="http://schemas.microsoft.com/office/drawing/2014/main" id="{6DE26237-1C91-49DA-B182-C50C8832E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408D3-0A71-4414-9ACF-6C2CA010AFD9}"/>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60052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A4D8-CB11-4DD9-8683-D0695E677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B0364-55B0-4380-8A04-8242471D739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282CD2B-BB6A-4F5C-9F58-A727F207D6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14D0C-765C-4F55-A815-CAE7B2AF1177}"/>
              </a:ext>
            </a:extLst>
          </p:cNvPr>
          <p:cNvSpPr>
            <a:spLocks noGrp="1"/>
          </p:cNvSpPr>
          <p:nvPr>
            <p:ph type="dt" sz="half" idx="10"/>
          </p:nvPr>
        </p:nvSpPr>
        <p:spPr/>
        <p:txBody>
          <a:bodyPr/>
          <a:lstStyle/>
          <a:p>
            <a:fld id="{0CC14F4D-A729-4F08-8FBD-2332912F6866}" type="datetime1">
              <a:rPr lang="en-US" smtClean="0"/>
              <a:t>6/15/2022</a:t>
            </a:fld>
            <a:endParaRPr lang="en-US"/>
          </a:p>
        </p:txBody>
      </p:sp>
      <p:sp>
        <p:nvSpPr>
          <p:cNvPr id="6" name="Footer Placeholder 5">
            <a:extLst>
              <a:ext uri="{FF2B5EF4-FFF2-40B4-BE49-F238E27FC236}">
                <a16:creationId xmlns:a16="http://schemas.microsoft.com/office/drawing/2014/main" id="{C3EA79E8-5437-47C5-B904-881A30483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A71F6-2F3B-4936-A55A-464CBA4D7DEE}"/>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276719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C96C-42F5-46F0-B9A4-9303CA6DDE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EBDB2-ECD0-4B86-81BE-72E50199CE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A1CE3-039F-43A5-A1E1-4994603A0385}"/>
              </a:ext>
            </a:extLst>
          </p:cNvPr>
          <p:cNvSpPr>
            <a:spLocks noGrp="1"/>
          </p:cNvSpPr>
          <p:nvPr>
            <p:ph type="dt" sz="half" idx="10"/>
          </p:nvPr>
        </p:nvSpPr>
        <p:spPr/>
        <p:txBody>
          <a:bodyPr/>
          <a:lstStyle/>
          <a:p>
            <a:fld id="{CB6D741F-7462-4336-9701-35564C6D4FAF}" type="datetime1">
              <a:rPr lang="en-US" smtClean="0"/>
              <a:t>6/15/2022</a:t>
            </a:fld>
            <a:endParaRPr lang="en-US"/>
          </a:p>
        </p:txBody>
      </p:sp>
      <p:sp>
        <p:nvSpPr>
          <p:cNvPr id="5" name="Footer Placeholder 4">
            <a:extLst>
              <a:ext uri="{FF2B5EF4-FFF2-40B4-BE49-F238E27FC236}">
                <a16:creationId xmlns:a16="http://schemas.microsoft.com/office/drawing/2014/main" id="{DFECAC14-DF05-4987-BA0A-46E3B7E68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0A10-9DB6-43A9-A004-CB9FC941F663}"/>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143483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2E0CD-3F62-4E61-8504-5D253E14C4F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B18451-554F-4776-92DA-92EBAECC53D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E165C-D957-4ED5-8580-05DE5F8DF5F9}"/>
              </a:ext>
            </a:extLst>
          </p:cNvPr>
          <p:cNvSpPr>
            <a:spLocks noGrp="1"/>
          </p:cNvSpPr>
          <p:nvPr>
            <p:ph type="dt" sz="half" idx="10"/>
          </p:nvPr>
        </p:nvSpPr>
        <p:spPr/>
        <p:txBody>
          <a:bodyPr/>
          <a:lstStyle/>
          <a:p>
            <a:fld id="{992A1E96-B238-473F-928E-6FDD49DAFF7C}" type="datetime1">
              <a:rPr lang="en-US" smtClean="0"/>
              <a:t>6/15/2022</a:t>
            </a:fld>
            <a:endParaRPr lang="en-US"/>
          </a:p>
        </p:txBody>
      </p:sp>
      <p:sp>
        <p:nvSpPr>
          <p:cNvPr id="5" name="Footer Placeholder 4">
            <a:extLst>
              <a:ext uri="{FF2B5EF4-FFF2-40B4-BE49-F238E27FC236}">
                <a16:creationId xmlns:a16="http://schemas.microsoft.com/office/drawing/2014/main" id="{D2213F84-1288-4EC9-960C-1B67E8FBE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5384D-1D3C-4295-AA7D-937315A9217C}"/>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1136964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p:cNvSpPr>
            <a:spLocks noGrp="1"/>
          </p:cNvSpPr>
          <p:nvPr>
            <p:ph type="sldNum" sz="quarter" idx="18"/>
          </p:nvPr>
        </p:nvSpPr>
        <p:spPr/>
        <p:txBody>
          <a:bodyPr/>
          <a:lstStyle/>
          <a:p>
            <a:fld id="{F2DEA281-BAD5-437D-B289-A319E5B0CE9C}" type="slidenum">
              <a:rPr lang="en-GB" smtClean="0"/>
              <a:pPr/>
              <a:t>‹#›</a:t>
            </a:fld>
            <a:endParaRPr lang="en-GB"/>
          </a:p>
        </p:txBody>
      </p:sp>
    </p:spTree>
    <p:extLst>
      <p:ext uri="{BB962C8B-B14F-4D97-AF65-F5344CB8AC3E}">
        <p14:creationId xmlns:p14="http://schemas.microsoft.com/office/powerpoint/2010/main" val="193425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B24E-3AC8-444F-A53B-19A1D941A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C4B45-0358-4881-B772-1631990FB60A}"/>
              </a:ext>
            </a:extLst>
          </p:cNvPr>
          <p:cNvSpPr>
            <a:spLocks noGrp="1"/>
          </p:cNvSpPr>
          <p:nvPr>
            <p:ph type="dt" sz="half" idx="10"/>
          </p:nvPr>
        </p:nvSpPr>
        <p:spPr/>
        <p:txBody>
          <a:bodyPr/>
          <a:lstStyle/>
          <a:p>
            <a:fld id="{5A5586CB-B611-4DFD-9FC5-95A5F3999CE1}" type="datetime1">
              <a:rPr lang="en-US" smtClean="0"/>
              <a:t>6/15/2022</a:t>
            </a:fld>
            <a:endParaRPr lang="en-US"/>
          </a:p>
        </p:txBody>
      </p:sp>
      <p:sp>
        <p:nvSpPr>
          <p:cNvPr id="4" name="Footer Placeholder 3">
            <a:extLst>
              <a:ext uri="{FF2B5EF4-FFF2-40B4-BE49-F238E27FC236}">
                <a16:creationId xmlns:a16="http://schemas.microsoft.com/office/drawing/2014/main" id="{D62B9D4D-1D1E-4FD8-BB75-44920D96C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C8CFBE-7D64-436B-8124-3817435F6349}"/>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317976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9F52-5051-41BF-B9E8-5F56EC839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3BC02-85AB-44DD-998D-6CBD9BDC23DC}"/>
              </a:ext>
            </a:extLst>
          </p:cNvPr>
          <p:cNvSpPr>
            <a:spLocks noGrp="1"/>
          </p:cNvSpPr>
          <p:nvPr>
            <p:ph type="dt" sz="half" idx="10"/>
          </p:nvPr>
        </p:nvSpPr>
        <p:spPr/>
        <p:txBody>
          <a:bodyPr/>
          <a:lstStyle/>
          <a:p>
            <a:fld id="{60C0EF5E-F291-410A-A993-3B89A9D8FD2C}" type="datetime1">
              <a:rPr lang="en-US" smtClean="0"/>
              <a:t>6/15/2022</a:t>
            </a:fld>
            <a:endParaRPr lang="en-US"/>
          </a:p>
        </p:txBody>
      </p:sp>
      <p:sp>
        <p:nvSpPr>
          <p:cNvPr id="4" name="Footer Placeholder 3">
            <a:extLst>
              <a:ext uri="{FF2B5EF4-FFF2-40B4-BE49-F238E27FC236}">
                <a16:creationId xmlns:a16="http://schemas.microsoft.com/office/drawing/2014/main" id="{426B4F95-6B86-4415-8B2D-99BA99D86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BA7D46-473D-46C6-811D-6B18FEA629D2}"/>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63257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F76F-F6E8-436D-B7B0-264B3FC21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A18204-4EBE-46F4-9ADA-3D64F0B0131C}"/>
              </a:ext>
            </a:extLst>
          </p:cNvPr>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54FC9-6EF5-4060-9E15-D171D1800E74}"/>
              </a:ext>
            </a:extLst>
          </p:cNvPr>
          <p:cNvSpPr>
            <a:spLocks noGrp="1"/>
          </p:cNvSpPr>
          <p:nvPr>
            <p:ph type="dt" sz="half" idx="10"/>
          </p:nvPr>
        </p:nvSpPr>
        <p:spPr/>
        <p:txBody>
          <a:bodyPr/>
          <a:lstStyle/>
          <a:p>
            <a:fld id="{A2251638-683C-4F2B-8972-D5F412484492}" type="datetime1">
              <a:rPr lang="en-US" smtClean="0"/>
              <a:t>6/15/2022</a:t>
            </a:fld>
            <a:endParaRPr lang="en-US"/>
          </a:p>
        </p:txBody>
      </p:sp>
      <p:sp>
        <p:nvSpPr>
          <p:cNvPr id="5" name="Footer Placeholder 4">
            <a:extLst>
              <a:ext uri="{FF2B5EF4-FFF2-40B4-BE49-F238E27FC236}">
                <a16:creationId xmlns:a16="http://schemas.microsoft.com/office/drawing/2014/main" id="{9ED49CC2-31C8-4CCF-ABE8-2B6C55609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3E29C-F249-48B2-8E6F-66DB0574FB04}"/>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147119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3E10-242A-4276-A96C-5CD0AB8E5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46502-D2E1-4C2C-B880-CBA24D0C84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AA4BA-2007-45E5-9D25-0012A5865905}"/>
              </a:ext>
            </a:extLst>
          </p:cNvPr>
          <p:cNvSpPr>
            <a:spLocks noGrp="1"/>
          </p:cNvSpPr>
          <p:nvPr>
            <p:ph type="dt" sz="half" idx="10"/>
          </p:nvPr>
        </p:nvSpPr>
        <p:spPr/>
        <p:txBody>
          <a:bodyPr/>
          <a:lstStyle/>
          <a:p>
            <a:fld id="{56029635-9D72-48F3-A4C4-8FE2F191A47F}" type="datetime1">
              <a:rPr lang="en-US" smtClean="0"/>
              <a:t>6/15/2022</a:t>
            </a:fld>
            <a:endParaRPr lang="en-US"/>
          </a:p>
        </p:txBody>
      </p:sp>
      <p:sp>
        <p:nvSpPr>
          <p:cNvPr id="5" name="Footer Placeholder 4">
            <a:extLst>
              <a:ext uri="{FF2B5EF4-FFF2-40B4-BE49-F238E27FC236}">
                <a16:creationId xmlns:a16="http://schemas.microsoft.com/office/drawing/2014/main" id="{19638B2A-1D45-47D8-BA35-9573CC65A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89357-9CF0-488D-B5BF-E78D1B1C0275}"/>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275216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F25B-A204-433A-A353-F9F8559F481A}"/>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A3F71-4A5B-4E2C-BE9E-5E2062376E0C}"/>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65F8D-2FA2-4942-9D7E-D85E6236B313}"/>
              </a:ext>
            </a:extLst>
          </p:cNvPr>
          <p:cNvSpPr>
            <a:spLocks noGrp="1"/>
          </p:cNvSpPr>
          <p:nvPr>
            <p:ph type="dt" sz="half" idx="10"/>
          </p:nvPr>
        </p:nvSpPr>
        <p:spPr/>
        <p:txBody>
          <a:bodyPr/>
          <a:lstStyle/>
          <a:p>
            <a:fld id="{66E3E5E7-3AD0-47F0-9C0D-A5D2D06DFF87}" type="datetime1">
              <a:rPr lang="en-US" smtClean="0"/>
              <a:t>6/15/2022</a:t>
            </a:fld>
            <a:endParaRPr lang="en-US"/>
          </a:p>
        </p:txBody>
      </p:sp>
      <p:sp>
        <p:nvSpPr>
          <p:cNvPr id="5" name="Footer Placeholder 4">
            <a:extLst>
              <a:ext uri="{FF2B5EF4-FFF2-40B4-BE49-F238E27FC236}">
                <a16:creationId xmlns:a16="http://schemas.microsoft.com/office/drawing/2014/main" id="{051B6CC6-0EEF-4058-ADD3-8B0E0EB87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200FA-6121-4C67-9DF0-DF3E3605B847}"/>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67062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00DE-E649-4F0E-9359-C80ADED15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7A61C-7A9B-47F9-BB51-A37DF2D8E8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DD7AD8-09A1-43B3-A8EB-DC5850B381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199328-E875-4EB5-A2CF-4AED746C1480}"/>
              </a:ext>
            </a:extLst>
          </p:cNvPr>
          <p:cNvSpPr>
            <a:spLocks noGrp="1"/>
          </p:cNvSpPr>
          <p:nvPr>
            <p:ph type="dt" sz="half" idx="10"/>
          </p:nvPr>
        </p:nvSpPr>
        <p:spPr/>
        <p:txBody>
          <a:bodyPr/>
          <a:lstStyle/>
          <a:p>
            <a:fld id="{43469075-CF8A-47CB-AE4B-541DB74E9312}" type="datetime1">
              <a:rPr lang="en-US" smtClean="0"/>
              <a:t>6/15/2022</a:t>
            </a:fld>
            <a:endParaRPr lang="en-US"/>
          </a:p>
        </p:txBody>
      </p:sp>
      <p:sp>
        <p:nvSpPr>
          <p:cNvPr id="6" name="Footer Placeholder 5">
            <a:extLst>
              <a:ext uri="{FF2B5EF4-FFF2-40B4-BE49-F238E27FC236}">
                <a16:creationId xmlns:a16="http://schemas.microsoft.com/office/drawing/2014/main" id="{B837EA60-8A5C-4AB4-9A49-BEA7C7F74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B2ED3-66CD-4363-9CF3-405850773014}"/>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385619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315C-72A2-4839-88A4-170C6C66C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D24409-CF6E-41A1-9F84-C248ECAA78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90853-2224-4E2D-8482-84650AAB6303}"/>
              </a:ext>
            </a:extLst>
          </p:cNvPr>
          <p:cNvSpPr>
            <a:spLocks noGrp="1"/>
          </p:cNvSpPr>
          <p:nvPr>
            <p:ph type="dt" sz="half" idx="10"/>
          </p:nvPr>
        </p:nvSpPr>
        <p:spPr/>
        <p:txBody>
          <a:bodyPr/>
          <a:lstStyle/>
          <a:p>
            <a:fld id="{2FFEA1E5-10AD-40CE-9E80-902774693357}" type="datetime1">
              <a:rPr lang="en-US" smtClean="0"/>
              <a:t>6/15/2022</a:t>
            </a:fld>
            <a:endParaRPr lang="en-US"/>
          </a:p>
        </p:txBody>
      </p:sp>
      <p:sp>
        <p:nvSpPr>
          <p:cNvPr id="5" name="Footer Placeholder 4">
            <a:extLst>
              <a:ext uri="{FF2B5EF4-FFF2-40B4-BE49-F238E27FC236}">
                <a16:creationId xmlns:a16="http://schemas.microsoft.com/office/drawing/2014/main" id="{BD9C8562-5B94-411C-A527-5F7CCD2B7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6B74B-6F86-4AB2-B2EE-CA60369ED706}"/>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187929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4F51-5EA3-403D-B608-ED30DF7A48F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DB3BA5-3922-439A-98AD-D2B00AF3494A}"/>
              </a:ext>
            </a:extLst>
          </p:cNvPr>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087FE-B217-4191-8C64-22E85B3E71D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438224-F004-4F4D-8B4E-8083E6EF3EE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8AE81-994D-41AE-AA6E-3AC6073CFEAB}"/>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EC1C7E-1F25-4D65-81EE-CB2A17A61F14}"/>
              </a:ext>
            </a:extLst>
          </p:cNvPr>
          <p:cNvSpPr>
            <a:spLocks noGrp="1"/>
          </p:cNvSpPr>
          <p:nvPr>
            <p:ph type="dt" sz="half" idx="10"/>
          </p:nvPr>
        </p:nvSpPr>
        <p:spPr/>
        <p:txBody>
          <a:bodyPr/>
          <a:lstStyle/>
          <a:p>
            <a:fld id="{58A9C67E-EE7A-4BD8-8C79-B8013A5A9005}" type="datetime1">
              <a:rPr lang="en-US" smtClean="0"/>
              <a:t>6/15/2022</a:t>
            </a:fld>
            <a:endParaRPr lang="en-US"/>
          </a:p>
        </p:txBody>
      </p:sp>
      <p:sp>
        <p:nvSpPr>
          <p:cNvPr id="8" name="Footer Placeholder 7">
            <a:extLst>
              <a:ext uri="{FF2B5EF4-FFF2-40B4-BE49-F238E27FC236}">
                <a16:creationId xmlns:a16="http://schemas.microsoft.com/office/drawing/2014/main" id="{2F108CAD-F706-48FA-B89D-C6498FCC14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7C6487-E7CA-4766-8036-2345C6DE6371}"/>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2960413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C419-74AC-4C07-80B4-F3CA258C0D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6E422-69FF-444C-B6F0-5B6FAA5C8D13}"/>
              </a:ext>
            </a:extLst>
          </p:cNvPr>
          <p:cNvSpPr>
            <a:spLocks noGrp="1"/>
          </p:cNvSpPr>
          <p:nvPr>
            <p:ph type="dt" sz="half" idx="10"/>
          </p:nvPr>
        </p:nvSpPr>
        <p:spPr/>
        <p:txBody>
          <a:bodyPr/>
          <a:lstStyle/>
          <a:p>
            <a:fld id="{394A18E8-3809-4199-A492-1727C87B9DD8}" type="datetime1">
              <a:rPr lang="en-US" smtClean="0"/>
              <a:t>6/15/2022</a:t>
            </a:fld>
            <a:endParaRPr lang="en-US"/>
          </a:p>
        </p:txBody>
      </p:sp>
      <p:sp>
        <p:nvSpPr>
          <p:cNvPr id="4" name="Footer Placeholder 3">
            <a:extLst>
              <a:ext uri="{FF2B5EF4-FFF2-40B4-BE49-F238E27FC236}">
                <a16:creationId xmlns:a16="http://schemas.microsoft.com/office/drawing/2014/main" id="{FFC09E39-1068-4D5E-A430-4612E757E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A58BF-BD74-46F5-8B04-87F4F9AA65AD}"/>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278034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55871-1F5E-410B-A2F9-32A10CEBB412}"/>
              </a:ext>
            </a:extLst>
          </p:cNvPr>
          <p:cNvSpPr>
            <a:spLocks noGrp="1"/>
          </p:cNvSpPr>
          <p:nvPr>
            <p:ph type="dt" sz="half" idx="10"/>
          </p:nvPr>
        </p:nvSpPr>
        <p:spPr/>
        <p:txBody>
          <a:bodyPr/>
          <a:lstStyle/>
          <a:p>
            <a:fld id="{BF45D010-C9C6-4625-8FD2-1C8DAEA88628}" type="datetime1">
              <a:rPr lang="en-US" smtClean="0"/>
              <a:t>6/15/2022</a:t>
            </a:fld>
            <a:endParaRPr lang="en-US"/>
          </a:p>
        </p:txBody>
      </p:sp>
      <p:sp>
        <p:nvSpPr>
          <p:cNvPr id="3" name="Footer Placeholder 2">
            <a:extLst>
              <a:ext uri="{FF2B5EF4-FFF2-40B4-BE49-F238E27FC236}">
                <a16:creationId xmlns:a16="http://schemas.microsoft.com/office/drawing/2014/main" id="{B794E263-AF0F-49F5-8DB3-2DB4BD6B7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E0CE3-3CB8-4B59-A581-D84D93C66BB1}"/>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2428062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4774-2C8E-4D98-802D-D0826902C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898F53-3A6D-40BA-ACAF-5F51DE48E25D}"/>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033E2-0AFB-42A9-B7C3-415B43788BC0}"/>
              </a:ext>
            </a:extLst>
          </p:cNvPr>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86CC377D-B5CA-48D0-85BE-45B4DF40E07F}"/>
              </a:ext>
            </a:extLst>
          </p:cNvPr>
          <p:cNvSpPr>
            <a:spLocks noGrp="1"/>
          </p:cNvSpPr>
          <p:nvPr>
            <p:ph type="dt" sz="half" idx="10"/>
          </p:nvPr>
        </p:nvSpPr>
        <p:spPr/>
        <p:txBody>
          <a:bodyPr/>
          <a:lstStyle/>
          <a:p>
            <a:fld id="{D3A338AB-9CB9-4E60-87F5-BBEE8F420391}" type="datetime1">
              <a:rPr lang="en-US" smtClean="0"/>
              <a:t>6/15/2022</a:t>
            </a:fld>
            <a:endParaRPr lang="en-US"/>
          </a:p>
        </p:txBody>
      </p:sp>
      <p:sp>
        <p:nvSpPr>
          <p:cNvPr id="6" name="Footer Placeholder 5">
            <a:extLst>
              <a:ext uri="{FF2B5EF4-FFF2-40B4-BE49-F238E27FC236}">
                <a16:creationId xmlns:a16="http://schemas.microsoft.com/office/drawing/2014/main" id="{02D79966-35A4-4473-81D6-592B15BA0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94260-99AF-48F1-91C5-91D851E958A5}"/>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3817106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107A-E5DD-44E7-A3D3-288D8E4C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73BE2C-D2DE-42A2-A508-2C44B82F67F9}"/>
              </a:ext>
            </a:extLst>
          </p:cNvPr>
          <p:cNvSpPr>
            <a:spLocks noGrp="1"/>
          </p:cNvSpPr>
          <p:nvPr>
            <p:ph type="pic" idx="1"/>
          </p:nvPr>
        </p:nvSpPr>
        <p:spPr>
          <a:xfrm>
            <a:off x="5183188" y="987433"/>
            <a:ext cx="6172200" cy="4873625"/>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endParaRPr lang="en-US"/>
          </a:p>
        </p:txBody>
      </p:sp>
      <p:sp>
        <p:nvSpPr>
          <p:cNvPr id="4" name="Text Placeholder 3">
            <a:extLst>
              <a:ext uri="{FF2B5EF4-FFF2-40B4-BE49-F238E27FC236}">
                <a16:creationId xmlns:a16="http://schemas.microsoft.com/office/drawing/2014/main" id="{3362D37F-E8D8-4E98-BB57-EC99E2EB56D8}"/>
              </a:ext>
            </a:extLst>
          </p:cNvPr>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CB4D2CA-A950-4986-BD5B-626190B74C1B}"/>
              </a:ext>
            </a:extLst>
          </p:cNvPr>
          <p:cNvSpPr>
            <a:spLocks noGrp="1"/>
          </p:cNvSpPr>
          <p:nvPr>
            <p:ph type="dt" sz="half" idx="10"/>
          </p:nvPr>
        </p:nvSpPr>
        <p:spPr/>
        <p:txBody>
          <a:bodyPr/>
          <a:lstStyle/>
          <a:p>
            <a:fld id="{2A61A85B-5ED4-4C70-B9F0-76081B217C8E}" type="datetime1">
              <a:rPr lang="en-US" smtClean="0"/>
              <a:t>6/15/2022</a:t>
            </a:fld>
            <a:endParaRPr lang="en-US"/>
          </a:p>
        </p:txBody>
      </p:sp>
      <p:sp>
        <p:nvSpPr>
          <p:cNvPr id="6" name="Footer Placeholder 5">
            <a:extLst>
              <a:ext uri="{FF2B5EF4-FFF2-40B4-BE49-F238E27FC236}">
                <a16:creationId xmlns:a16="http://schemas.microsoft.com/office/drawing/2014/main" id="{327D323B-D1E3-4906-BFC7-C59E2EF6F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AE169-28FE-4FC0-93B1-E4C8A89915DC}"/>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1382522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9CB3-DB91-49AD-84C7-451CC9305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1E660-52DE-4BFD-AB08-1825FA646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83ADA-D6A7-453B-9492-546937644152}"/>
              </a:ext>
            </a:extLst>
          </p:cNvPr>
          <p:cNvSpPr>
            <a:spLocks noGrp="1"/>
          </p:cNvSpPr>
          <p:nvPr>
            <p:ph type="dt" sz="half" idx="10"/>
          </p:nvPr>
        </p:nvSpPr>
        <p:spPr/>
        <p:txBody>
          <a:bodyPr/>
          <a:lstStyle/>
          <a:p>
            <a:fld id="{680A5C7E-5019-4492-999E-12092EAF644B}" type="datetime1">
              <a:rPr lang="en-US" smtClean="0"/>
              <a:t>6/15/2022</a:t>
            </a:fld>
            <a:endParaRPr lang="en-US"/>
          </a:p>
        </p:txBody>
      </p:sp>
      <p:sp>
        <p:nvSpPr>
          <p:cNvPr id="5" name="Footer Placeholder 4">
            <a:extLst>
              <a:ext uri="{FF2B5EF4-FFF2-40B4-BE49-F238E27FC236}">
                <a16:creationId xmlns:a16="http://schemas.microsoft.com/office/drawing/2014/main" id="{3665042A-4BD6-4330-B5C3-3DF0DD92F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595F0-73FD-4138-8DE5-52BC1404F72D}"/>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1516700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6138-2FEC-4DFF-9992-F139FE360A6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1D1B7-F807-41EA-A1D9-C432B297E336}"/>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23008-1491-4739-9872-AE0F3E2F75E4}"/>
              </a:ext>
            </a:extLst>
          </p:cNvPr>
          <p:cNvSpPr>
            <a:spLocks noGrp="1"/>
          </p:cNvSpPr>
          <p:nvPr>
            <p:ph type="dt" sz="half" idx="10"/>
          </p:nvPr>
        </p:nvSpPr>
        <p:spPr/>
        <p:txBody>
          <a:bodyPr/>
          <a:lstStyle/>
          <a:p>
            <a:fld id="{933E6F28-D5BE-4921-9009-8DD782CDBE5F}" type="datetime1">
              <a:rPr lang="en-US" smtClean="0"/>
              <a:t>6/15/2022</a:t>
            </a:fld>
            <a:endParaRPr lang="en-US"/>
          </a:p>
        </p:txBody>
      </p:sp>
      <p:sp>
        <p:nvSpPr>
          <p:cNvPr id="5" name="Footer Placeholder 4">
            <a:extLst>
              <a:ext uri="{FF2B5EF4-FFF2-40B4-BE49-F238E27FC236}">
                <a16:creationId xmlns:a16="http://schemas.microsoft.com/office/drawing/2014/main" id="{D80657B6-4BB9-4AC8-B61E-FB82A1411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CB84F-89CE-4777-AD5F-4F7F32EB6F42}"/>
              </a:ext>
            </a:extLst>
          </p:cNvPr>
          <p:cNvSpPr>
            <a:spLocks noGrp="1"/>
          </p:cNvSpPr>
          <p:nvPr>
            <p:ph type="sldNum" sz="quarter" idx="12"/>
          </p:nvPr>
        </p:nvSpPr>
        <p:spPr/>
        <p:txBody>
          <a:bodyPr/>
          <a:lstStyle/>
          <a:p>
            <a:fld id="{1280A678-6011-4426-B5FB-738FA13DD9DC}" type="slidenum">
              <a:rPr lang="en-US" smtClean="0"/>
              <a:pPr/>
              <a:t>‹#›</a:t>
            </a:fld>
            <a:endParaRPr lang="en-US"/>
          </a:p>
        </p:txBody>
      </p:sp>
    </p:spTree>
    <p:extLst>
      <p:ext uri="{BB962C8B-B14F-4D97-AF65-F5344CB8AC3E}">
        <p14:creationId xmlns:p14="http://schemas.microsoft.com/office/powerpoint/2010/main" val="227950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D3F2-3F41-4A0E-A46B-082534C8E55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5602CA-B5A0-43F0-8262-1DDE9030B9D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3A39E-B0E6-421F-8505-1E201E7B17A0}"/>
              </a:ext>
            </a:extLst>
          </p:cNvPr>
          <p:cNvSpPr>
            <a:spLocks noGrp="1"/>
          </p:cNvSpPr>
          <p:nvPr>
            <p:ph type="dt" sz="half" idx="10"/>
          </p:nvPr>
        </p:nvSpPr>
        <p:spPr/>
        <p:txBody>
          <a:bodyPr/>
          <a:lstStyle/>
          <a:p>
            <a:fld id="{9CE1C423-447C-4322-93DD-556A396705E8}" type="datetime1">
              <a:rPr lang="en-US" smtClean="0"/>
              <a:t>6/15/2022</a:t>
            </a:fld>
            <a:endParaRPr lang="en-US"/>
          </a:p>
        </p:txBody>
      </p:sp>
      <p:sp>
        <p:nvSpPr>
          <p:cNvPr id="5" name="Footer Placeholder 4">
            <a:extLst>
              <a:ext uri="{FF2B5EF4-FFF2-40B4-BE49-F238E27FC236}">
                <a16:creationId xmlns:a16="http://schemas.microsoft.com/office/drawing/2014/main" id="{64A045AF-E288-4732-9227-1FA01BD76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3D03D-174B-425B-A192-CB0335BC2896}"/>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18862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B7BC-2320-46A5-BEBD-609FBFE1510B}"/>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33C59915-DC38-48D7-844F-E2F2553D5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B7115-C8ED-4D29-9519-2FFB94416F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B014E-9C2B-4CD9-80A9-EC1BF5DBC001}"/>
              </a:ext>
            </a:extLst>
          </p:cNvPr>
          <p:cNvSpPr>
            <a:spLocks noGrp="1"/>
          </p:cNvSpPr>
          <p:nvPr>
            <p:ph type="dt" sz="half" idx="10"/>
          </p:nvPr>
        </p:nvSpPr>
        <p:spPr/>
        <p:txBody>
          <a:bodyPr/>
          <a:lstStyle/>
          <a:p>
            <a:fld id="{D49C1AF1-6594-454F-83DE-A2FA711639AF}" type="datetime1">
              <a:rPr lang="en-US" smtClean="0"/>
              <a:t>6/15/2022</a:t>
            </a:fld>
            <a:endParaRPr lang="en-US"/>
          </a:p>
        </p:txBody>
      </p:sp>
      <p:sp>
        <p:nvSpPr>
          <p:cNvPr id="6" name="Footer Placeholder 5">
            <a:extLst>
              <a:ext uri="{FF2B5EF4-FFF2-40B4-BE49-F238E27FC236}">
                <a16:creationId xmlns:a16="http://schemas.microsoft.com/office/drawing/2014/main" id="{FA7C701B-BCCD-435A-8134-C2732D3D3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1AB1F-6D78-4999-84FF-72E90C999287}"/>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370387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8F12-9315-406B-B25A-1E37DFDAAA0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4526FC-E65B-4715-81D4-01EAF2F5CBC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47F63-2D35-45B8-88D8-0ADB7F588B1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887AA2-13F0-4435-A233-FC19FC86C72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FFC640-3A12-4967-94A9-EB1AF3CBE0E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771331-321D-4564-92CB-EDA06D03091F}"/>
              </a:ext>
            </a:extLst>
          </p:cNvPr>
          <p:cNvSpPr>
            <a:spLocks noGrp="1"/>
          </p:cNvSpPr>
          <p:nvPr>
            <p:ph type="dt" sz="half" idx="10"/>
          </p:nvPr>
        </p:nvSpPr>
        <p:spPr/>
        <p:txBody>
          <a:bodyPr/>
          <a:lstStyle/>
          <a:p>
            <a:fld id="{F5EDC310-7F73-461E-95F6-7614F01A8658}" type="datetime1">
              <a:rPr lang="en-US" smtClean="0"/>
              <a:t>6/15/2022</a:t>
            </a:fld>
            <a:endParaRPr lang="en-US"/>
          </a:p>
        </p:txBody>
      </p:sp>
      <p:sp>
        <p:nvSpPr>
          <p:cNvPr id="8" name="Footer Placeholder 7">
            <a:extLst>
              <a:ext uri="{FF2B5EF4-FFF2-40B4-BE49-F238E27FC236}">
                <a16:creationId xmlns:a16="http://schemas.microsoft.com/office/drawing/2014/main" id="{0ED7A1FF-E540-4B31-B589-C0FBD7407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A2FDC-99F3-4B3C-933E-82FC374F9562}"/>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229981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5B94-0262-435B-AF4E-0563B07560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4DF3C-FF9E-4A4C-A74E-B312865166EE}"/>
              </a:ext>
            </a:extLst>
          </p:cNvPr>
          <p:cNvSpPr>
            <a:spLocks noGrp="1"/>
          </p:cNvSpPr>
          <p:nvPr>
            <p:ph type="dt" sz="half" idx="10"/>
          </p:nvPr>
        </p:nvSpPr>
        <p:spPr/>
        <p:txBody>
          <a:bodyPr/>
          <a:lstStyle/>
          <a:p>
            <a:fld id="{DD9A1F2E-4277-4DEC-9801-3B27ECF9CD21}" type="datetime1">
              <a:rPr lang="en-US" smtClean="0"/>
              <a:t>6/15/2022</a:t>
            </a:fld>
            <a:endParaRPr lang="en-US"/>
          </a:p>
        </p:txBody>
      </p:sp>
      <p:sp>
        <p:nvSpPr>
          <p:cNvPr id="4" name="Footer Placeholder 3">
            <a:extLst>
              <a:ext uri="{FF2B5EF4-FFF2-40B4-BE49-F238E27FC236}">
                <a16:creationId xmlns:a16="http://schemas.microsoft.com/office/drawing/2014/main" id="{68EAAF84-9298-4F6D-94FF-E89F1EA1F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D3C38-C5FD-4245-B007-D3B0DCB24217}"/>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197196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0A7C-6F9E-424F-81BA-751DD2EE5A2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C442DD5-B3F8-48C6-8AB1-75BAE98A81A8}"/>
              </a:ext>
            </a:extLst>
          </p:cNvPr>
          <p:cNvSpPr>
            <a:spLocks noGrp="1"/>
          </p:cNvSpPr>
          <p:nvPr>
            <p:ph type="dt" sz="half" idx="10"/>
          </p:nvPr>
        </p:nvSpPr>
        <p:spPr/>
        <p:txBody>
          <a:bodyPr/>
          <a:lstStyle/>
          <a:p>
            <a:fld id="{A154C6E0-1F97-4FBC-A29C-F3AB41B0392D}" type="datetime1">
              <a:rPr lang="en-US" smtClean="0"/>
              <a:t>6/15/2022</a:t>
            </a:fld>
            <a:endParaRPr lang="en-US"/>
          </a:p>
        </p:txBody>
      </p:sp>
      <p:sp>
        <p:nvSpPr>
          <p:cNvPr id="4" name="Footer Placeholder 3">
            <a:extLst>
              <a:ext uri="{FF2B5EF4-FFF2-40B4-BE49-F238E27FC236}">
                <a16:creationId xmlns:a16="http://schemas.microsoft.com/office/drawing/2014/main" id="{DFDAE6EF-3FEA-4D28-9FA2-4BE650B6BE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19F51-0E7A-4A8A-8A1A-D1CC607D56FE}"/>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29860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1F389-ACA4-4C50-8164-0D439E47D49B}"/>
              </a:ext>
            </a:extLst>
          </p:cNvPr>
          <p:cNvSpPr>
            <a:spLocks noGrp="1"/>
          </p:cNvSpPr>
          <p:nvPr>
            <p:ph type="dt" sz="half" idx="10"/>
          </p:nvPr>
        </p:nvSpPr>
        <p:spPr/>
        <p:txBody>
          <a:bodyPr/>
          <a:lstStyle/>
          <a:p>
            <a:fld id="{0C904986-22E1-445F-8781-DA4D372C0603}" type="datetime1">
              <a:rPr lang="en-US" smtClean="0"/>
              <a:t>6/15/2022</a:t>
            </a:fld>
            <a:endParaRPr lang="en-US"/>
          </a:p>
        </p:txBody>
      </p:sp>
      <p:sp>
        <p:nvSpPr>
          <p:cNvPr id="3" name="Footer Placeholder 2">
            <a:extLst>
              <a:ext uri="{FF2B5EF4-FFF2-40B4-BE49-F238E27FC236}">
                <a16:creationId xmlns:a16="http://schemas.microsoft.com/office/drawing/2014/main" id="{DB9D4DEF-EDA7-4F1E-B37B-6B70DBF41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95310-5BB2-407E-95FF-A1ECC87948F4}"/>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33607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AD67-12EB-46D8-9772-5F6E43985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C520C-8076-41F8-9CB0-990122A5B32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FEAD21-342B-47D4-A653-2B86CFDA927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5A4D5-9D0A-42A3-845C-AD508C9152BB}"/>
              </a:ext>
            </a:extLst>
          </p:cNvPr>
          <p:cNvSpPr>
            <a:spLocks noGrp="1"/>
          </p:cNvSpPr>
          <p:nvPr>
            <p:ph type="dt" sz="half" idx="10"/>
          </p:nvPr>
        </p:nvSpPr>
        <p:spPr/>
        <p:txBody>
          <a:bodyPr/>
          <a:lstStyle/>
          <a:p>
            <a:fld id="{B702F60F-05F1-4A67-A3A3-F715E5B04E4C}" type="datetime1">
              <a:rPr lang="en-US" smtClean="0"/>
              <a:t>6/15/2022</a:t>
            </a:fld>
            <a:endParaRPr lang="en-US"/>
          </a:p>
        </p:txBody>
      </p:sp>
      <p:sp>
        <p:nvSpPr>
          <p:cNvPr id="6" name="Footer Placeholder 5">
            <a:extLst>
              <a:ext uri="{FF2B5EF4-FFF2-40B4-BE49-F238E27FC236}">
                <a16:creationId xmlns:a16="http://schemas.microsoft.com/office/drawing/2014/main" id="{F526BD28-7B02-4C41-AAD7-EC1D6DC16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0ACE2-8684-47C2-A473-8C0B3B45E10F}"/>
              </a:ext>
            </a:extLst>
          </p:cNvPr>
          <p:cNvSpPr>
            <a:spLocks noGrp="1"/>
          </p:cNvSpPr>
          <p:nvPr>
            <p:ph type="sldNum" sz="quarter" idx="12"/>
          </p:nvPr>
        </p:nvSpPr>
        <p:spPr/>
        <p:txBody>
          <a:bodyPr/>
          <a:lstStyle/>
          <a:p>
            <a:fld id="{459C3B32-BD27-46F1-B95C-E1ADAECAF7BF}" type="slidenum">
              <a:rPr lang="en-US" smtClean="0"/>
              <a:pPr/>
              <a:t>‹#›</a:t>
            </a:fld>
            <a:endParaRPr lang="en-US"/>
          </a:p>
        </p:txBody>
      </p:sp>
    </p:spTree>
    <p:extLst>
      <p:ext uri="{BB962C8B-B14F-4D97-AF65-F5344CB8AC3E}">
        <p14:creationId xmlns:p14="http://schemas.microsoft.com/office/powerpoint/2010/main" val="10947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363CF23-FABB-4BCB-BC78-38C281312F50}"/>
              </a:ext>
            </a:extLst>
          </p:cNvPr>
          <p:cNvGrpSpPr/>
          <p:nvPr userDrawn="1"/>
        </p:nvGrpSpPr>
        <p:grpSpPr>
          <a:xfrm>
            <a:off x="363795" y="2"/>
            <a:ext cx="11464412" cy="1080655"/>
            <a:chOff x="363794" y="0"/>
            <a:chExt cx="11464412" cy="1185674"/>
          </a:xfrm>
        </p:grpSpPr>
        <p:cxnSp>
          <p:nvCxnSpPr>
            <p:cNvPr id="18" name="Straight Connector 17">
              <a:extLst>
                <a:ext uri="{FF2B5EF4-FFF2-40B4-BE49-F238E27FC236}">
                  <a16:creationId xmlns:a16="http://schemas.microsoft.com/office/drawing/2014/main" id="{AA2379FB-B08A-47A3-86AA-332469215083}"/>
                </a:ext>
              </a:extLst>
            </p:cNvPr>
            <p:cNvCxnSpPr/>
            <p:nvPr userDrawn="1"/>
          </p:nvCxnSpPr>
          <p:spPr>
            <a:xfrm>
              <a:off x="363794" y="0"/>
              <a:ext cx="0" cy="11856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F07092-598B-4328-94AE-7A6BDE770F6F}"/>
                </a:ext>
              </a:extLst>
            </p:cNvPr>
            <p:cNvCxnSpPr/>
            <p:nvPr userDrawn="1"/>
          </p:nvCxnSpPr>
          <p:spPr>
            <a:xfrm>
              <a:off x="363794" y="1185674"/>
              <a:ext cx="114644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B41B6B53-7B86-46CF-AFAE-A2602CC77CB2}"/>
              </a:ext>
            </a:extLst>
          </p:cNvPr>
          <p:cNvSpPr>
            <a:spLocks noGrp="1"/>
          </p:cNvSpPr>
          <p:nvPr>
            <p:ph type="title"/>
          </p:nvPr>
        </p:nvSpPr>
        <p:spPr>
          <a:xfrm>
            <a:off x="669191" y="179005"/>
            <a:ext cx="10311581" cy="713709"/>
          </a:xfrm>
          <a:prstGeom prst="rect">
            <a:avLst/>
          </a:prstGeom>
        </p:spPr>
        <p:txBody>
          <a:bodyPr vert="horz" lIns="91440" tIns="45720" rIns="91440" bIns="45720" rtlCol="0" anchor="ctr">
            <a:normAutofit/>
          </a:bodyPr>
          <a:lstStyle/>
          <a:p>
            <a:r>
              <a:rPr lang="en-US" dirty="0"/>
              <a:t> </a:t>
            </a:r>
          </a:p>
        </p:txBody>
      </p:sp>
      <p:sp>
        <p:nvSpPr>
          <p:cNvPr id="3" name="Text Placeholder 2">
            <a:extLst>
              <a:ext uri="{FF2B5EF4-FFF2-40B4-BE49-F238E27FC236}">
                <a16:creationId xmlns:a16="http://schemas.microsoft.com/office/drawing/2014/main" id="{131CA7A1-1169-4287-A6A3-21BFB16A7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Secondcvbcvnbvn</a:t>
            </a:r>
            <a:r>
              <a:rPr lang="en-US" dirty="0"/>
              <a:t> level</a:t>
            </a:r>
          </a:p>
          <a:p>
            <a:pPr lvl="2"/>
            <a:r>
              <a:rPr lang="en-US" dirty="0"/>
              <a:t>Third level</a:t>
            </a:r>
          </a:p>
          <a:p>
            <a:pPr lvl="3"/>
            <a:r>
              <a:rPr lang="en-US" dirty="0"/>
              <a:t>Fourth level</a:t>
            </a:r>
          </a:p>
          <a:p>
            <a:pPr lvl="4"/>
            <a:r>
              <a:rPr lang="en-US" dirty="0"/>
              <a:t>Fifth </a:t>
            </a:r>
            <a:r>
              <a:rPr lang="en-US" dirty="0" err="1"/>
              <a:t>levelmb</a:t>
            </a:r>
            <a:endParaRPr lang="en-US" dirty="0"/>
          </a:p>
        </p:txBody>
      </p:sp>
      <p:sp>
        <p:nvSpPr>
          <p:cNvPr id="4" name="Date Placeholder 3">
            <a:extLst>
              <a:ext uri="{FF2B5EF4-FFF2-40B4-BE49-F238E27FC236}">
                <a16:creationId xmlns:a16="http://schemas.microsoft.com/office/drawing/2014/main" id="{147137A6-E665-455D-AC40-FC2E2F4D1D4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E206E-94CB-4A75-8FCF-BC138DD48DB6}" type="datetime1">
              <a:rPr lang="en-US" smtClean="0"/>
              <a:t>6/15/2022</a:t>
            </a:fld>
            <a:endParaRPr lang="en-US"/>
          </a:p>
        </p:txBody>
      </p:sp>
      <p:sp>
        <p:nvSpPr>
          <p:cNvPr id="5" name="Footer Placeholder 4">
            <a:extLst>
              <a:ext uri="{FF2B5EF4-FFF2-40B4-BE49-F238E27FC236}">
                <a16:creationId xmlns:a16="http://schemas.microsoft.com/office/drawing/2014/main" id="{725DB8EB-0AC9-439D-827F-BB4E7B1D9B0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2490DA-E973-41A5-B99E-749602E28DD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3B32-BD27-46F1-B95C-E1ADAECAF7BF}" type="slidenum">
              <a:rPr lang="en-US" smtClean="0"/>
              <a:pPr/>
              <a:t>‹#›</a:t>
            </a:fld>
            <a:endParaRPr lang="en-US"/>
          </a:p>
        </p:txBody>
      </p:sp>
      <p:cxnSp>
        <p:nvCxnSpPr>
          <p:cNvPr id="11" name="Straight Connector 10">
            <a:extLst>
              <a:ext uri="{FF2B5EF4-FFF2-40B4-BE49-F238E27FC236}">
                <a16:creationId xmlns:a16="http://schemas.microsoft.com/office/drawing/2014/main" id="{0F9FF5CF-A8A4-4063-B863-1BBF93A3F28F}"/>
              </a:ext>
            </a:extLst>
          </p:cNvPr>
          <p:cNvCxnSpPr/>
          <p:nvPr userDrawn="1"/>
        </p:nvCxnSpPr>
        <p:spPr>
          <a:xfrm>
            <a:off x="363795" y="179006"/>
            <a:ext cx="0" cy="713709"/>
          </a:xfrm>
          <a:prstGeom prst="line">
            <a:avLst/>
          </a:prstGeom>
          <a:ln w="88900">
            <a:solidFill>
              <a:srgbClr val="E48D1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AF3D51E-0B09-4BD3-9F9D-411BE9CF113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15294" b="15588"/>
          <a:stretch/>
        </p:blipFill>
        <p:spPr>
          <a:xfrm>
            <a:off x="9204954" y="126107"/>
            <a:ext cx="2987047" cy="819509"/>
          </a:xfrm>
          <a:prstGeom prst="rect">
            <a:avLst/>
          </a:prstGeom>
        </p:spPr>
      </p:pic>
    </p:spTree>
    <p:extLst>
      <p:ext uri="{BB962C8B-B14F-4D97-AF65-F5344CB8AC3E}">
        <p14:creationId xmlns:p14="http://schemas.microsoft.com/office/powerpoint/2010/main" val="7526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5" r:id="rId8"/>
    <p:sldLayoutId id="2147483656" r:id="rId9"/>
    <p:sldLayoutId id="2147483657" r:id="rId10"/>
    <p:sldLayoutId id="2147483658" r:id="rId11"/>
    <p:sldLayoutId id="2147483659" r:id="rId12"/>
    <p:sldLayoutId id="2147483662" r:id="rId13"/>
    <p:sldLayoutId id="2147483664" r:id="rId14"/>
    <p:sldLayoutId id="2147483665" r:id="rId15"/>
  </p:sldLayoutIdLst>
  <p:hf hdr="0" ftr="0" dt="0"/>
  <p:txStyles>
    <p:titleStyle>
      <a:lvl1pPr algn="l" defTabSz="914377"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Schoolbook" panose="020406040505050203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Schoolbook" panose="020406040505050203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Schoolbook" panose="020406040505050203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Schoolbook" panose="020406040505050203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Schoolbook" panose="020406040505050203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40EF6-9F6D-4524-A1CB-135DBFCD002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EAAC4-8D89-4E69-8A44-3AE1D94D6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87E05-CF5F-4189-8768-FFD77ABE52A2}"/>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B0282-7A8C-4725-95D9-71FCD8D24B49}" type="datetime1">
              <a:rPr lang="en-US" smtClean="0"/>
              <a:t>6/15/2022</a:t>
            </a:fld>
            <a:endParaRPr lang="en-US"/>
          </a:p>
        </p:txBody>
      </p:sp>
      <p:sp>
        <p:nvSpPr>
          <p:cNvPr id="5" name="Footer Placeholder 4">
            <a:extLst>
              <a:ext uri="{FF2B5EF4-FFF2-40B4-BE49-F238E27FC236}">
                <a16:creationId xmlns:a16="http://schemas.microsoft.com/office/drawing/2014/main" id="{099F5767-0844-4696-9F0A-70985F4DCD43}"/>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E36936-14C2-4A7C-AC7A-E5FA76AC9382}"/>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0A678-6011-4426-B5FB-738FA13DD9DC}" type="slidenum">
              <a:rPr lang="en-US" smtClean="0"/>
              <a:pPr/>
              <a:t>‹#›</a:t>
            </a:fld>
            <a:endParaRPr lang="en-US"/>
          </a:p>
        </p:txBody>
      </p:sp>
    </p:spTree>
    <p:extLst>
      <p:ext uri="{BB962C8B-B14F-4D97-AF65-F5344CB8AC3E}">
        <p14:creationId xmlns:p14="http://schemas.microsoft.com/office/powerpoint/2010/main" val="23574690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hyperlink" Target="https://dec.dmrid.gov.cy/dmrid/dec/ws_dec.nsf/All/8B90F5A7904A1E7EC225884F001F3865?OpenDocumen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mailto:gkomodromos@dec.dmrid.gov.c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E7B63A-F41A-4253-A025-799D7725E91C}"/>
              </a:ext>
            </a:extLst>
          </p:cNvPr>
          <p:cNvSpPr>
            <a:spLocks noGrp="1"/>
          </p:cNvSpPr>
          <p:nvPr>
            <p:ph type="subTitle" idx="1"/>
          </p:nvPr>
        </p:nvSpPr>
        <p:spPr>
          <a:xfrm>
            <a:off x="3759200" y="5671127"/>
            <a:ext cx="7887855" cy="928290"/>
          </a:xfrm>
        </p:spPr>
        <p:txBody>
          <a:bodyPr>
            <a:normAutofit/>
          </a:bodyPr>
          <a:lstStyle/>
          <a:p>
            <a:pPr algn="r"/>
            <a:r>
              <a:rPr lang="en-US" dirty="0">
                <a:solidFill>
                  <a:schemeClr val="bg1"/>
                </a:solidFill>
                <a:latin typeface="Candara" panose="020E0502030303020204" pitchFamily="34" charset="0"/>
              </a:rPr>
              <a:t>XXXXX</a:t>
            </a:r>
            <a:endParaRPr lang="el-GR" dirty="0">
              <a:solidFill>
                <a:schemeClr val="bg1"/>
              </a:solidFill>
              <a:latin typeface="Candara" panose="020E0502030303020204" pitchFamily="34" charset="0"/>
            </a:endParaRPr>
          </a:p>
          <a:p>
            <a:pPr algn="r"/>
            <a:r>
              <a:rPr lang="el-GR" dirty="0">
                <a:solidFill>
                  <a:schemeClr val="bg1"/>
                </a:solidFill>
                <a:latin typeface="Candara" panose="020E0502030303020204" pitchFamily="34" charset="0"/>
              </a:rPr>
              <a:t>Λειτουργός Ηλεκτρονικών Επικοινωνιών</a:t>
            </a:r>
            <a:endParaRPr lang="en-US" dirty="0">
              <a:solidFill>
                <a:schemeClr val="bg1"/>
              </a:solidFill>
              <a:latin typeface="Candara" panose="020E0502030303020204" pitchFamily="34" charset="0"/>
            </a:endParaRPr>
          </a:p>
        </p:txBody>
      </p:sp>
      <p:sp>
        <p:nvSpPr>
          <p:cNvPr id="5" name="Title 4">
            <a:extLst>
              <a:ext uri="{FF2B5EF4-FFF2-40B4-BE49-F238E27FC236}">
                <a16:creationId xmlns:a16="http://schemas.microsoft.com/office/drawing/2014/main" id="{E1EF31CE-D559-40F6-91FD-9E4F02B6D78D}"/>
              </a:ext>
            </a:extLst>
          </p:cNvPr>
          <p:cNvSpPr>
            <a:spLocks noGrp="1"/>
          </p:cNvSpPr>
          <p:nvPr>
            <p:ph type="ctrTitle"/>
          </p:nvPr>
        </p:nvSpPr>
        <p:spPr>
          <a:xfrm>
            <a:off x="1318054" y="4849784"/>
            <a:ext cx="9144000" cy="2387600"/>
          </a:xfrm>
        </p:spPr>
        <p:txBody>
          <a:bodyPr>
            <a:noAutofit/>
          </a:bodyPr>
          <a:lstStyle/>
          <a:p>
            <a:r>
              <a:rPr lang="en-US" sz="4400" dirty="0">
                <a:solidFill>
                  <a:schemeClr val="bg1"/>
                </a:solidFill>
              </a:rPr>
              <a:t>Workshop Enhancing the Cypriot Space Ecosystem – ‘’The way forward’’</a:t>
            </a:r>
            <a:endParaRPr lang="el-GR" sz="4400" dirty="0">
              <a:solidFill>
                <a:schemeClr val="bg1"/>
              </a:solidFill>
            </a:endParaRPr>
          </a:p>
        </p:txBody>
      </p:sp>
      <p:sp>
        <p:nvSpPr>
          <p:cNvPr id="2" name="Slide Number Placeholder 1"/>
          <p:cNvSpPr>
            <a:spLocks noGrp="1"/>
          </p:cNvSpPr>
          <p:nvPr>
            <p:ph type="sldNum" sz="quarter" idx="12"/>
          </p:nvPr>
        </p:nvSpPr>
        <p:spPr/>
        <p:txBody>
          <a:bodyPr/>
          <a:lstStyle/>
          <a:p>
            <a:fld id="{459C3B32-BD27-46F1-B95C-E1ADAECAF7BF}" type="slidenum">
              <a:rPr lang="en-US" smtClean="0"/>
              <a:pPr/>
              <a:t>1</a:t>
            </a:fld>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4">
            <a:extLst>
              <a:ext uri="{FF2B5EF4-FFF2-40B4-BE49-F238E27FC236}">
                <a16:creationId xmlns:a16="http://schemas.microsoft.com/office/drawing/2014/main" id="{E1EF31CE-D559-40F6-91FD-9E4F02B6D78D}"/>
              </a:ext>
            </a:extLst>
          </p:cNvPr>
          <p:cNvSpPr txBox="1">
            <a:spLocks/>
          </p:cNvSpPr>
          <p:nvPr/>
        </p:nvSpPr>
        <p:spPr>
          <a:xfrm>
            <a:off x="1186249" y="1520838"/>
            <a:ext cx="9144000" cy="2387600"/>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kern="1200">
                <a:solidFill>
                  <a:schemeClr val="tx1"/>
                </a:solidFill>
                <a:latin typeface="Century Schoolbook" panose="02040604050505020304" pitchFamily="18" charset="0"/>
                <a:ea typeface="+mj-ea"/>
                <a:cs typeface="+mj-cs"/>
              </a:defRPr>
            </a:lvl1pPr>
          </a:lstStyle>
          <a:p>
            <a:r>
              <a:rPr lang="en-US" sz="4400" dirty="0">
                <a:solidFill>
                  <a:schemeClr val="bg1"/>
                </a:solidFill>
              </a:rPr>
              <a:t>Workshop: Enhancing the Cypriot Space Ecosystem – ‘’The way forward’’</a:t>
            </a:r>
            <a:endParaRPr lang="el-GR" sz="4400" dirty="0">
              <a:solidFill>
                <a:schemeClr val="bg1"/>
              </a:solidFill>
            </a:endParaRPr>
          </a:p>
        </p:txBody>
      </p:sp>
      <p:pic>
        <p:nvPicPr>
          <p:cNvPr id="10" name="Picture 9">
            <a:extLst>
              <a:ext uri="{FF2B5EF4-FFF2-40B4-BE49-F238E27FC236}">
                <a16:creationId xmlns:a16="http://schemas.microsoft.com/office/drawing/2014/main" id="{6F25CC65-F3BF-4491-8AC3-A01D584C2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226" y="55653"/>
            <a:ext cx="4965304" cy="1345182"/>
          </a:xfrm>
          <a:prstGeom prst="rect">
            <a:avLst/>
          </a:prstGeom>
        </p:spPr>
      </p:pic>
      <p:pic>
        <p:nvPicPr>
          <p:cNvPr id="4" name="Picture 2" descr="DEC - Excelsior2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53" y="5542141"/>
            <a:ext cx="2857500"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8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Τεχνολογίες Διαστήματος και Προτεραιότητες (5)</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5" name="Rectangle 2"/>
          <p:cNvSpPr>
            <a:spLocks noChangeArrowheads="1"/>
          </p:cNvSpPr>
          <p:nvPr/>
        </p:nvSpPr>
        <p:spPr bwMode="auto">
          <a:xfrm>
            <a:off x="1510807" y="460434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p:nvPr/>
        </p:nvSpPr>
        <p:spPr>
          <a:xfrm>
            <a:off x="814999" y="2383214"/>
            <a:ext cx="10937978" cy="1661993"/>
          </a:xfrm>
          <a:prstGeom prst="rect">
            <a:avLst/>
          </a:prstGeom>
        </p:spPr>
        <p:txBody>
          <a:bodyPr wrap="square">
            <a:spAutoFit/>
          </a:bodyPr>
          <a:lstStyle/>
          <a:p>
            <a:pPr algn="just"/>
            <a:r>
              <a:rPr lang="en-US" sz="2200" dirty="0"/>
              <a:t>           </a:t>
            </a:r>
            <a:endParaRPr lang="en-US" sz="2000" dirty="0"/>
          </a:p>
          <a:p>
            <a:pPr marL="342900" indent="-342900" algn="just">
              <a:buFont typeface="Arial" panose="020B0604020202020204" pitchFamily="34" charset="0"/>
              <a:buChar char="•"/>
            </a:pPr>
            <a:r>
              <a:rPr lang="el-GR" sz="2000" dirty="0"/>
              <a:t>Μέλος της Επιτροπής των Ηνωμένων Εθνών για τις ειρηνικές χρήσεις του διαστήματος (COPUOS)</a:t>
            </a:r>
            <a:r>
              <a:rPr lang="el-GR" altLang="el-GR" sz="2000" dirty="0"/>
              <a:t> </a:t>
            </a:r>
          </a:p>
          <a:p>
            <a:pPr marL="342900" indent="-342900" algn="just">
              <a:buFont typeface="Arial" panose="020B0604020202020204" pitchFamily="34" charset="0"/>
              <a:buChar char="•"/>
            </a:pPr>
            <a:r>
              <a:rPr lang="el-GR" sz="2000" dirty="0"/>
              <a:t>Μέλος του EURISY </a:t>
            </a:r>
          </a:p>
          <a:p>
            <a:pPr marL="342900" indent="-342900" algn="just">
              <a:buFont typeface="Arial" panose="020B0604020202020204" pitchFamily="34" charset="0"/>
              <a:buChar char="•"/>
            </a:pPr>
            <a:r>
              <a:rPr lang="el-GR" sz="2000" dirty="0"/>
              <a:t>Κοινή Δήλωση σχετικά με τη Συνεργασία στην Εξερεύνηση και Χρήση του Απώτερου Διαστήματος για ειρηνικούς σκοπούς με το κράτος του Ισραήλ</a:t>
            </a:r>
          </a:p>
        </p:txBody>
      </p:sp>
      <p:sp>
        <p:nvSpPr>
          <p:cNvPr id="13" name="TextBox 12"/>
          <p:cNvSpPr txBox="1"/>
          <p:nvPr/>
        </p:nvSpPr>
        <p:spPr>
          <a:xfrm>
            <a:off x="910558" y="1543044"/>
            <a:ext cx="8837449" cy="892552"/>
          </a:xfrm>
          <a:prstGeom prst="rect">
            <a:avLst/>
          </a:prstGeom>
          <a:noFill/>
        </p:spPr>
        <p:txBody>
          <a:bodyPr wrap="square" rtlCol="0">
            <a:spAutoFit/>
          </a:bodyPr>
          <a:lstStyle/>
          <a:p>
            <a:r>
              <a:rPr lang="el-GR" sz="2800" b="1" u="sng" dirty="0"/>
              <a:t>Συνεργασία</a:t>
            </a:r>
            <a:r>
              <a:rPr lang="en-US" sz="2800" b="1" u="sng" dirty="0"/>
              <a:t> </a:t>
            </a:r>
            <a:r>
              <a:rPr lang="el-GR" sz="2800" b="1" u="sng" dirty="0"/>
              <a:t>με Διεθνείς Οργανισμούς και άλλα Κράτη </a:t>
            </a:r>
            <a:endParaRPr lang="en-US" sz="2800" b="1" u="sng" dirty="0"/>
          </a:p>
          <a:p>
            <a:endParaRPr lang="el-GR" sz="2400" dirty="0"/>
          </a:p>
        </p:txBody>
      </p:sp>
      <p:sp>
        <p:nvSpPr>
          <p:cNvPr id="10"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798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326291" y="407605"/>
            <a:ext cx="10311581" cy="713709"/>
          </a:xfrm>
        </p:spPr>
        <p:txBody>
          <a:bodyPr>
            <a:normAutofit/>
          </a:bodyPr>
          <a:lstStyle/>
          <a:p>
            <a:pPr algn="just"/>
            <a:r>
              <a:rPr lang="en-US" sz="2400" dirty="0"/>
              <a:t>CERES Feasibility Study</a:t>
            </a:r>
            <a:endParaRPr lang="el-GR" sz="24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11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997526" y="2493818"/>
            <a:ext cx="9258300" cy="830997"/>
          </a:xfrm>
          <a:prstGeom prst="rect">
            <a:avLst/>
          </a:prstGeom>
          <a:noFill/>
        </p:spPr>
        <p:txBody>
          <a:bodyPr wrap="square" rtlCol="0">
            <a:spAutoFit/>
          </a:bodyPr>
          <a:lstStyle/>
          <a:p>
            <a:pPr algn="ctr"/>
            <a:r>
              <a:rPr lang="en-US" sz="4800" b="1" dirty="0"/>
              <a:t>CERES Feasibility Study</a:t>
            </a:r>
            <a:endParaRPr lang="el-GR" sz="4800" b="1" dirty="0"/>
          </a:p>
        </p:txBody>
      </p:sp>
    </p:spTree>
    <p:extLst>
      <p:ext uri="{BB962C8B-B14F-4D97-AF65-F5344CB8AC3E}">
        <p14:creationId xmlns:p14="http://schemas.microsoft.com/office/powerpoint/2010/main" val="33907009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CERES Feasibility Study</a:t>
            </a:r>
            <a:endParaRPr lang="el-GR" sz="24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1039090" y="1433946"/>
            <a:ext cx="9958424" cy="5232202"/>
          </a:xfrm>
          <a:prstGeom prst="rect">
            <a:avLst/>
          </a:prstGeom>
          <a:noFill/>
        </p:spPr>
        <p:txBody>
          <a:bodyPr wrap="square" rtlCol="0">
            <a:spAutoFit/>
          </a:bodyPr>
          <a:lstStyle/>
          <a:p>
            <a:pPr marL="457200" indent="-457200" algn="just">
              <a:buFont typeface="Arial" panose="020B0604020202020204" pitchFamily="34" charset="0"/>
              <a:buChar char="•"/>
            </a:pPr>
            <a:r>
              <a:rPr lang="el-GR" dirty="0"/>
              <a:t>Στο πλαίσιο του 3rd ESA PECS </a:t>
            </a:r>
            <a:r>
              <a:rPr lang="el-GR" dirty="0" err="1"/>
              <a:t>Call</a:t>
            </a:r>
            <a:r>
              <a:rPr lang="el-GR" dirty="0"/>
              <a:t> προκηρύχθηκε διαγωνισμός για υποβολή πρότασης για μελέτη με τίτλο ‘’ </a:t>
            </a:r>
            <a:r>
              <a:rPr lang="el-GR" dirty="0" err="1"/>
              <a:t>Feasibility</a:t>
            </a:r>
            <a:r>
              <a:rPr lang="el-GR" dirty="0"/>
              <a:t> Study of Cyprus Space </a:t>
            </a:r>
            <a:r>
              <a:rPr lang="el-GR" dirty="0" err="1"/>
              <a:t>Sector</a:t>
            </a:r>
            <a:r>
              <a:rPr lang="el-GR" dirty="0"/>
              <a:t> Development’’- ‘’</a:t>
            </a:r>
            <a:r>
              <a:rPr lang="en-US" dirty="0"/>
              <a:t>CERES</a:t>
            </a:r>
            <a:r>
              <a:rPr lang="el-GR" dirty="0"/>
              <a:t>’’. Ο διαγωνισμός έχει ανατεθεί στην εταιρεία EMTECH SPACE P.C LTD (CY)</a:t>
            </a:r>
            <a:endParaRPr lang="en-US" dirty="0"/>
          </a:p>
          <a:p>
            <a:pPr marL="457200" indent="-457200" algn="just">
              <a:buFont typeface="Arial" panose="020B0604020202020204" pitchFamily="34" charset="0"/>
              <a:buChar char="•"/>
            </a:pPr>
            <a:endParaRPr lang="en-US" dirty="0"/>
          </a:p>
          <a:p>
            <a:pPr marL="457200" indent="-457200" algn="just">
              <a:buFont typeface="Arial" panose="020B0604020202020204" pitchFamily="34" charset="0"/>
              <a:buChar char="•"/>
            </a:pPr>
            <a:r>
              <a:rPr lang="el-GR" dirty="0"/>
              <a:t>Λαμβάνοντας υπόψη και τα αποτελέσματα της μελέτης </a:t>
            </a:r>
            <a:r>
              <a:rPr lang="en-US" dirty="0"/>
              <a:t>CERES </a:t>
            </a:r>
            <a:r>
              <a:rPr lang="el-GR" dirty="0"/>
              <a:t>στην έκθεση αξιολόγησης της </a:t>
            </a:r>
            <a:r>
              <a:rPr lang="en-US" dirty="0"/>
              <a:t>ESA </a:t>
            </a:r>
            <a:r>
              <a:rPr lang="el-GR" dirty="0"/>
              <a:t>για το τέλος του προγράμματος </a:t>
            </a:r>
            <a:r>
              <a:rPr lang="en-US" dirty="0"/>
              <a:t>PECS</a:t>
            </a:r>
            <a:r>
              <a:rPr lang="el-GR" dirty="0"/>
              <a:t>, έγινε εισήγηση από την </a:t>
            </a:r>
            <a:r>
              <a:rPr lang="en-US" dirty="0"/>
              <a:t>ESA</a:t>
            </a:r>
            <a:r>
              <a:rPr lang="el-GR" dirty="0"/>
              <a:t> όπως μια δεύτερη, ενισχυμένη περίοδος PECS θεωρείται ότι αντιπροσωπεύει έναν λιγότερο επικίνδυνο και πιο οικονομικά αποδοτικό τρόπο αντιμετώπισης των σχετικών συστάσεων της </a:t>
            </a:r>
            <a:r>
              <a:rPr lang="en-US" dirty="0"/>
              <a:t>ESA</a:t>
            </a:r>
            <a:r>
              <a:rPr lang="el-GR" dirty="0"/>
              <a:t> και των εντοπισμένων κινδύνων. </a:t>
            </a:r>
            <a:endParaRPr lang="en-US" dirty="0"/>
          </a:p>
          <a:p>
            <a:pPr marL="457200" indent="-457200" algn="just">
              <a:buFont typeface="Arial" panose="020B0604020202020204" pitchFamily="34" charset="0"/>
              <a:buChar char="•"/>
            </a:pPr>
            <a:endParaRPr lang="en-US" dirty="0"/>
          </a:p>
          <a:p>
            <a:pPr marL="457200" indent="-457200" algn="just">
              <a:buFont typeface="Arial" panose="020B0604020202020204" pitchFamily="34" charset="0"/>
              <a:buChar char="•"/>
            </a:pPr>
            <a:r>
              <a:rPr lang="el-GR" dirty="0"/>
              <a:t>Επιπρόσθετα τα αποτελέσματα της μελέτης </a:t>
            </a:r>
            <a:r>
              <a:rPr lang="en-US" dirty="0"/>
              <a:t>CERES</a:t>
            </a:r>
            <a:r>
              <a:rPr lang="el-GR" dirty="0"/>
              <a:t> έχουν χρησιμοποιηθεί </a:t>
            </a:r>
            <a:r>
              <a:rPr lang="el-GR" u="sng" dirty="0"/>
              <a:t>στην διαμόρφωση της Εθνικής Στρατηγικής την Κύπρου για το Διάστημα</a:t>
            </a:r>
            <a:r>
              <a:rPr lang="el-GR" dirty="0"/>
              <a:t>, η οποία δημοσιεύθηκε για σκοπούς Δημόσιας διαβούλευσης με χρονική προθεσμία μέχρι τις 30/6/2022 όπου έχετε τη ευκαιρία να υποβάλετε σχόλια και εισηγήσεις.</a:t>
            </a:r>
          </a:p>
          <a:p>
            <a:pPr marL="457200" indent="-457200" algn="just">
              <a:buFont typeface="Arial" panose="020B0604020202020204" pitchFamily="34" charset="0"/>
              <a:buChar char="•"/>
            </a:pPr>
            <a:endParaRPr lang="en-US" dirty="0"/>
          </a:p>
          <a:p>
            <a:pPr marL="457200" indent="-457200" algn="just">
              <a:buFont typeface="Arial" panose="020B0604020202020204" pitchFamily="34" charset="0"/>
              <a:buChar char="•"/>
            </a:pPr>
            <a:r>
              <a:rPr lang="el-GR" dirty="0"/>
              <a:t>Παρουσίαση της Μελέτης ‘’</a:t>
            </a:r>
            <a:r>
              <a:rPr lang="en-US" dirty="0"/>
              <a:t>CERES</a:t>
            </a:r>
            <a:r>
              <a:rPr lang="el-GR" dirty="0"/>
              <a:t>’’ θα γίνει από την </a:t>
            </a:r>
            <a:r>
              <a:rPr lang="en-US" dirty="0"/>
              <a:t>ESA </a:t>
            </a:r>
            <a:r>
              <a:rPr lang="el-GR" dirty="0"/>
              <a:t>σε σχετική ημερίδα που προγραμματίζεται περί τα τέλη του Σεπτέμβρη.</a:t>
            </a:r>
          </a:p>
          <a:p>
            <a:pPr marL="457200" indent="-457200" algn="just">
              <a:buFont typeface="Arial" panose="020B0604020202020204" pitchFamily="34" charset="0"/>
              <a:buChar char="•"/>
            </a:pPr>
            <a:endParaRPr lang="el-GR" sz="2800" dirty="0"/>
          </a:p>
        </p:txBody>
      </p:sp>
    </p:spTree>
    <p:extLst>
      <p:ext uri="{BB962C8B-B14F-4D97-AF65-F5344CB8AC3E}">
        <p14:creationId xmlns:p14="http://schemas.microsoft.com/office/powerpoint/2010/main" val="319583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1838068" y="2661384"/>
            <a:ext cx="9258300" cy="2492990"/>
          </a:xfrm>
          <a:prstGeom prst="rect">
            <a:avLst/>
          </a:prstGeom>
          <a:noFill/>
        </p:spPr>
        <p:txBody>
          <a:bodyPr wrap="square" rtlCol="0">
            <a:spAutoFit/>
          </a:bodyPr>
          <a:lstStyle/>
          <a:p>
            <a:pPr algn="ctr"/>
            <a:r>
              <a:rPr lang="el-GR" sz="4800" b="1" dirty="0"/>
              <a:t> Πρόσφατες Εξελίξεις</a:t>
            </a:r>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342900" indent="-342900" algn="ctr">
              <a:buFont typeface="Arial" panose="020B0604020202020204" pitchFamily="34" charset="0"/>
              <a:buChar char="•"/>
            </a:pPr>
            <a:endParaRPr lang="el-GR" dirty="0"/>
          </a:p>
        </p:txBody>
      </p:sp>
    </p:spTree>
    <p:extLst>
      <p:ext uri="{BB962C8B-B14F-4D97-AF65-F5344CB8AC3E}">
        <p14:creationId xmlns:p14="http://schemas.microsoft.com/office/powerpoint/2010/main" val="351956742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 (1)</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6278642"/>
          </a:xfrm>
          <a:prstGeom prst="rect">
            <a:avLst/>
          </a:prstGeom>
        </p:spPr>
        <p:txBody>
          <a:bodyPr wrap="square">
            <a:spAutoFit/>
          </a:bodyPr>
          <a:lstStyle/>
          <a:p>
            <a:pPr marL="285750" indent="-285750">
              <a:buFont typeface="Arial" panose="020B0604020202020204" pitchFamily="34" charset="0"/>
              <a:buChar char="•"/>
            </a:pPr>
            <a:r>
              <a:rPr lang="el-GR" sz="2400" b="1" dirty="0"/>
              <a:t>Εθνική Στρατηγική Διαστήματος</a:t>
            </a:r>
          </a:p>
          <a:p>
            <a:endParaRPr lang="el-GR" dirty="0"/>
          </a:p>
          <a:p>
            <a:pPr marL="285750" indent="-285750">
              <a:buFont typeface="Wingdings" panose="05000000000000000000" pitchFamily="2" charset="2"/>
              <a:buChar char="Ø"/>
            </a:pPr>
            <a:r>
              <a:rPr lang="el-GR" dirty="0"/>
              <a:t>συστάσεις της </a:t>
            </a:r>
            <a:r>
              <a:rPr lang="en-GB" dirty="0"/>
              <a:t>ESA</a:t>
            </a:r>
            <a:r>
              <a:rPr lang="el-GR" dirty="0"/>
              <a:t> ''</a:t>
            </a:r>
            <a:r>
              <a:rPr lang="en-GB" dirty="0"/>
              <a:t>End of Period Report</a:t>
            </a:r>
            <a:r>
              <a:rPr lang="el-GR" dirty="0"/>
              <a:t>'' </a:t>
            </a:r>
            <a:endParaRPr lang="en-US" dirty="0"/>
          </a:p>
          <a:p>
            <a:pPr marL="285750" indent="-285750">
              <a:buFont typeface="Wingdings" panose="05000000000000000000" pitchFamily="2" charset="2"/>
              <a:buChar char="Ø"/>
            </a:pPr>
            <a:r>
              <a:rPr lang="el-GR" dirty="0"/>
              <a:t>μελέτη σκοπιμότητας για τις δυνατότητες της Κύπρου στον Διαστημικό Τομέα (</a:t>
            </a:r>
            <a:r>
              <a:rPr lang="en-US" dirty="0"/>
              <a:t>CERES Study)</a:t>
            </a:r>
          </a:p>
          <a:p>
            <a:pPr marL="285750" indent="-285750">
              <a:buFont typeface="Wingdings" panose="05000000000000000000" pitchFamily="2" charset="2"/>
              <a:buChar char="Ø"/>
            </a:pPr>
            <a:r>
              <a:rPr lang="el-GR" dirty="0"/>
              <a:t>συμβολή της </a:t>
            </a:r>
            <a:r>
              <a:rPr lang="en-GB" dirty="0"/>
              <a:t>ESA</a:t>
            </a:r>
            <a:r>
              <a:rPr lang="el-GR" dirty="0"/>
              <a:t>,</a:t>
            </a:r>
            <a:endParaRPr lang="en-US" dirty="0"/>
          </a:p>
          <a:p>
            <a:pPr marL="285750" indent="-285750">
              <a:buFont typeface="Wingdings" panose="05000000000000000000" pitchFamily="2" charset="2"/>
              <a:buChar char="Ø"/>
            </a:pPr>
            <a:endParaRPr lang="en-US" dirty="0"/>
          </a:p>
          <a:p>
            <a:r>
              <a:rPr lang="el-GR" dirty="0"/>
              <a:t>δημοσιεύτηκε το προσχέδιο της Εθνικής μας Διαστημικής Στρατηγικής για δημόσια διαβούλευση όπου μπορείτε να το βρείτε στον πιο κάτω σύνδεσμο</a:t>
            </a:r>
            <a:r>
              <a:rPr lang="en-US" dirty="0"/>
              <a:t>:</a:t>
            </a:r>
          </a:p>
          <a:p>
            <a:endParaRPr lang="el-GR" dirty="0"/>
          </a:p>
          <a:p>
            <a:r>
              <a:rPr lang="el-GR" u="sng" dirty="0">
                <a:hlinkClick r:id="rId3"/>
              </a:rPr>
              <a:t>https://dec.dmrid.gov.cy/dmrid/dec/ws_dec.nsf/All/8B90F5A7904A1E7EC225884F001F3865?OpenDocument</a:t>
            </a:r>
            <a:r>
              <a:rPr lang="el-GR" dirty="0"/>
              <a:t> </a:t>
            </a:r>
          </a:p>
          <a:p>
            <a:r>
              <a:rPr lang="el-GR" dirty="0"/>
              <a:t> </a:t>
            </a:r>
          </a:p>
          <a:p>
            <a:pPr algn="just"/>
            <a:r>
              <a:rPr lang="el-GR" dirty="0"/>
              <a:t>Οποιοδήποτε πρόσωπο μπορεί να υποβάλει γραπτώς τα σχόλια και παρατηρήσεις του, </a:t>
            </a:r>
            <a:r>
              <a:rPr lang="el-GR" b="1" u="sng" dirty="0"/>
              <a:t>το αργότερο μέχρι τις 30 Ιουνίου 2022,</a:t>
            </a:r>
            <a:r>
              <a:rPr lang="el-GR" dirty="0"/>
              <a:t> αναφορικά με το πιο πάνω προσχέδιο, στο Διευθυντή του Τμήματος Ηλεκτρονικών Επικοινωνιών με τα πιο κάτω στοιχεία επικοινωνίας:</a:t>
            </a:r>
          </a:p>
          <a:p>
            <a:r>
              <a:rPr lang="el-GR" dirty="0"/>
              <a:t> </a:t>
            </a:r>
          </a:p>
          <a:p>
            <a:r>
              <a:rPr lang="el-GR" dirty="0"/>
              <a:t>Λεωφόρος Στροβόλου 286, ΤΘ 24647, 1305 Λευκωσία,</a:t>
            </a:r>
          </a:p>
          <a:p>
            <a:r>
              <a:rPr lang="el-GR" dirty="0"/>
              <a:t>τηλέφωνο: +357-22-814854, </a:t>
            </a:r>
          </a:p>
          <a:p>
            <a:r>
              <a:rPr lang="el-GR" dirty="0"/>
              <a:t>τηλεομοιότυπο: +357-22-321925,</a:t>
            </a:r>
          </a:p>
          <a:p>
            <a:r>
              <a:rPr lang="en-US" dirty="0"/>
              <a:t>email</a:t>
            </a:r>
            <a:r>
              <a:rPr lang="el-GR" dirty="0"/>
              <a:t>: </a:t>
            </a:r>
            <a:r>
              <a:rPr lang="el-GR" u="sng" dirty="0">
                <a:hlinkClick r:id="rId4"/>
              </a:rPr>
              <a:t>gkomodromos@dec.dmrid.gov.cy</a:t>
            </a:r>
            <a:r>
              <a:rPr lang="el-GR" dirty="0"/>
              <a:t> </a:t>
            </a:r>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03627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 (</a:t>
            </a:r>
            <a:r>
              <a:rPr lang="en-US" sz="2400" dirty="0"/>
              <a:t>2</a:t>
            </a:r>
            <a:r>
              <a:rPr lang="el-GR" sz="2400" dirty="0"/>
              <a:t>)</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5170646"/>
          </a:xfrm>
          <a:prstGeom prst="rect">
            <a:avLst/>
          </a:prstGeom>
        </p:spPr>
        <p:txBody>
          <a:bodyPr wrap="square">
            <a:spAutoFit/>
          </a:bodyPr>
          <a:lstStyle/>
          <a:p>
            <a:pPr marL="285750" indent="-285750">
              <a:buFont typeface="Arial" panose="020B0604020202020204" pitchFamily="34" charset="0"/>
              <a:buChar char="•"/>
            </a:pPr>
            <a:r>
              <a:rPr lang="el-GR" sz="2400" b="1" dirty="0"/>
              <a:t>Εθνικός Διαστημικός Νόμος </a:t>
            </a:r>
          </a:p>
          <a:p>
            <a:pPr marL="285750" indent="-285750">
              <a:buFont typeface="Arial" panose="020B0604020202020204" pitchFamily="34" charset="0"/>
              <a:buChar char="•"/>
            </a:pPr>
            <a:endParaRPr lang="el-GR" dirty="0"/>
          </a:p>
          <a:p>
            <a:pPr marL="285750" indent="-285750">
              <a:buFont typeface="Wingdings" panose="05000000000000000000" pitchFamily="2" charset="2"/>
              <a:buChar char="Ø"/>
            </a:pPr>
            <a:r>
              <a:rPr lang="el-GR" sz="2400" dirty="0"/>
              <a:t>Αναπτύσσουμε τον Εθνικό Διαστημικό Νόμο για την εξουσιοδότηση δραστηριοτήτων στο Διάστημα και την εγγραφή στο εθνικό μητρώο διαστημικών αντικειμένων</a:t>
            </a:r>
          </a:p>
          <a:p>
            <a:endParaRPr lang="el-GR" sz="2400" dirty="0"/>
          </a:p>
          <a:p>
            <a:pPr marL="285750" indent="-285750">
              <a:buFont typeface="Wingdings" panose="05000000000000000000" pitchFamily="2" charset="2"/>
              <a:buChar char="Ø"/>
            </a:pPr>
            <a:r>
              <a:rPr lang="el-GR" sz="2400" dirty="0"/>
              <a:t>Ολοκληρώθηκε η δημόσια διαβούλευση και λάβαμε υπόψη όλα τα σχόλια των ενδιαφερόμενων μερών</a:t>
            </a:r>
          </a:p>
          <a:p>
            <a:endParaRPr lang="el-GR" sz="2400" dirty="0"/>
          </a:p>
          <a:p>
            <a:pPr marL="285750" indent="-285750">
              <a:buFont typeface="Wingdings" panose="05000000000000000000" pitchFamily="2" charset="2"/>
              <a:buChar char="Ø"/>
            </a:pPr>
            <a:r>
              <a:rPr lang="el-GR" sz="2400" dirty="0"/>
              <a:t>Ο Εθνικός Διαστημικός Νόμος έχει υποβληθεί στη Νομική Υπηρεσία της Κύπρου για διεξαγωγή του απαραίτητου νομοτεχνικού ελέγχου.</a:t>
            </a:r>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82669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 (3)</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6370975"/>
          </a:xfrm>
          <a:prstGeom prst="rect">
            <a:avLst/>
          </a:prstGeom>
        </p:spPr>
        <p:txBody>
          <a:bodyPr wrap="square">
            <a:spAutoFit/>
          </a:bodyPr>
          <a:lstStyle/>
          <a:p>
            <a:pPr marL="285750" indent="-285750">
              <a:buFont typeface="Arial" panose="020B0604020202020204" pitchFamily="34" charset="0"/>
              <a:buChar char="•"/>
            </a:pPr>
            <a:r>
              <a:rPr lang="el-GR" sz="2400" b="1" dirty="0"/>
              <a:t>Εγκατάσταση δύο (2) </a:t>
            </a:r>
            <a:r>
              <a:rPr lang="en-US" sz="2400" b="1" dirty="0"/>
              <a:t>EGNOS RIMS</a:t>
            </a:r>
            <a:r>
              <a:rPr lang="el-GR" sz="2400" b="1" dirty="0"/>
              <a:t> (</a:t>
            </a:r>
            <a:r>
              <a:rPr lang="en-US" sz="2400" b="1" dirty="0"/>
              <a:t>Ranging Integrity Monitoring Stations</a:t>
            </a:r>
            <a:r>
              <a:rPr lang="el-GR" sz="2400" b="1" dirty="0"/>
              <a:t>) στην Κύπρο</a:t>
            </a:r>
          </a:p>
          <a:p>
            <a:endParaRPr lang="el-GR" dirty="0"/>
          </a:p>
          <a:p>
            <a:pPr marL="285750" indent="-285750">
              <a:buFont typeface="Wingdings" panose="05000000000000000000" pitchFamily="2" charset="2"/>
              <a:buChar char="Ø"/>
            </a:pPr>
            <a:r>
              <a:rPr lang="el-GR" dirty="0"/>
              <a:t>Πρόσφατα, ο Ευρωπαϊκός Οργανισμός EUSPA έλαβε την απόφαση να αναπτύξει δύο σταθμούς RIM</a:t>
            </a:r>
            <a:r>
              <a:rPr lang="en-US" dirty="0"/>
              <a:t>S</a:t>
            </a:r>
            <a:r>
              <a:rPr lang="el-GR" dirty="0"/>
              <a:t> στην Κύπρο για τη λειτουργία του συστήματος EGNOS.</a:t>
            </a:r>
          </a:p>
          <a:p>
            <a:endParaRPr lang="el-GR" dirty="0"/>
          </a:p>
          <a:p>
            <a:pPr marL="285750" indent="-285750">
              <a:buFont typeface="Wingdings" panose="05000000000000000000" pitchFamily="2" charset="2"/>
              <a:buChar char="Ø"/>
            </a:pPr>
            <a:r>
              <a:rPr lang="el-GR" dirty="0"/>
              <a:t>Στις 3-5 Μαΐου, αντιπροσωπεία της EUSPA και της Airbus επισκέφθηκε τις εγκαταστάσεις της Cyta στο πλαίσιο του IAR-1 </a:t>
            </a:r>
            <a:r>
              <a:rPr lang="en-US" dirty="0"/>
              <a:t>Milestone Review</a:t>
            </a:r>
            <a:r>
              <a:rPr lang="el-GR" dirty="0"/>
              <a:t>. Η σχετική υποδομή για τον 1</a:t>
            </a:r>
            <a:r>
              <a:rPr lang="el-GR" baseline="30000" dirty="0"/>
              <a:t>ο</a:t>
            </a:r>
            <a:r>
              <a:rPr lang="el-GR" dirty="0"/>
              <a:t> Σταθμό </a:t>
            </a:r>
            <a:r>
              <a:rPr lang="en-US" dirty="0"/>
              <a:t>EGNOS RIMS</a:t>
            </a:r>
            <a:r>
              <a:rPr lang="el-GR" dirty="0"/>
              <a:t> έχει επιλεγεί εντός του </a:t>
            </a:r>
            <a:r>
              <a:rPr lang="en-US" dirty="0"/>
              <a:t>Teleport </a:t>
            </a:r>
            <a:r>
              <a:rPr lang="el-GR" dirty="0"/>
              <a:t>Ermis (Άγιο Θεόδωρο Λάρνακας). Μετά την ολοκλήρωση των μετρήσεων, τα προκαταρκτικά αποτελέσματα επιβεβαίωσαν την καταλληλότητα των επιλεγμένων θέσεων κεραιών.</a:t>
            </a:r>
          </a:p>
          <a:p>
            <a:endParaRPr lang="el-GR" dirty="0"/>
          </a:p>
          <a:p>
            <a:pPr marL="285750" indent="-285750">
              <a:buFont typeface="Wingdings" panose="05000000000000000000" pitchFamily="2" charset="2"/>
              <a:buChar char="Ø"/>
            </a:pPr>
            <a:r>
              <a:rPr lang="el-GR" dirty="0"/>
              <a:t>Στις 6-9 Μαΐου, η αντιπροσωπεία της EUSPA επισκέφτηκε την Πάφο για να εξετάσει τη θέση που επιλέχθηκε από τη </a:t>
            </a:r>
            <a:r>
              <a:rPr lang="el-GR" dirty="0" err="1"/>
              <a:t>Cyta</a:t>
            </a:r>
            <a:r>
              <a:rPr lang="el-GR" dirty="0"/>
              <a:t> για την ίδρυση δεύτερου σταθμού (2</a:t>
            </a:r>
            <a:r>
              <a:rPr lang="el-GR" baseline="30000" dirty="0"/>
              <a:t>ου</a:t>
            </a:r>
            <a:r>
              <a:rPr lang="el-GR" dirty="0"/>
              <a:t> ) EGNOS RIMS </a:t>
            </a:r>
            <a:r>
              <a:rPr lang="en-US" dirty="0"/>
              <a:t>.</a:t>
            </a:r>
            <a:r>
              <a:rPr lang="el-GR" dirty="0"/>
              <a:t> Τα προκαταρκτικά αποτελέσματα των μετρήσεων δείχνουν ότι η επιλεχθείσα Θέση είναι κατάλληλη για να φιλοξενήσει τον 2ο σταθμό EGNOS RIMS.</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288078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 (</a:t>
            </a:r>
            <a:r>
              <a:rPr lang="en-US" sz="2400" dirty="0"/>
              <a:t>4</a:t>
            </a:r>
            <a:r>
              <a:rPr lang="el-GR" sz="2400" dirty="0"/>
              <a:t>)</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5724644"/>
          </a:xfrm>
          <a:prstGeom prst="rect">
            <a:avLst/>
          </a:prstGeom>
        </p:spPr>
        <p:txBody>
          <a:bodyPr wrap="square">
            <a:spAutoFit/>
          </a:bodyPr>
          <a:lstStyle/>
          <a:p>
            <a:pPr marL="285750" indent="-285750">
              <a:buFont typeface="Arial" panose="020B0604020202020204" pitchFamily="34" charset="0"/>
              <a:buChar char="•"/>
            </a:pPr>
            <a:r>
              <a:rPr lang="en-US" sz="2400" b="1" dirty="0"/>
              <a:t>GOVSATCOM/</a:t>
            </a:r>
            <a:r>
              <a:rPr lang="en-US" sz="2400" dirty="0" err="1"/>
              <a:t>EuroQCI</a:t>
            </a:r>
            <a:r>
              <a:rPr lang="en-US" sz="2400" dirty="0"/>
              <a:t>/Secure Connectivity Initiative</a:t>
            </a:r>
            <a:endParaRPr lang="el-GR" sz="2400" dirty="0"/>
          </a:p>
          <a:p>
            <a:endParaRPr lang="el-GR" dirty="0"/>
          </a:p>
          <a:p>
            <a:pPr marL="285750" indent="-285750" algn="just">
              <a:buFont typeface="Wingdings" panose="05000000000000000000" pitchFamily="2" charset="2"/>
              <a:buChar char="Ø"/>
            </a:pPr>
            <a:r>
              <a:rPr lang="el-GR" dirty="0"/>
              <a:t>Η Κύπρος, μέσω συγκεκριμένων ενεργειών, επιδιώκει την ενεργή συμμετοχή της στο Ευρωπαϊκό Διαστημικό Πρόγραμμα </a:t>
            </a:r>
            <a:r>
              <a:rPr lang="en-US" dirty="0"/>
              <a:t>EU </a:t>
            </a:r>
            <a:r>
              <a:rPr lang="el-GR" dirty="0"/>
              <a:t>GOVSATCOM (Governmental </a:t>
            </a:r>
            <a:r>
              <a:rPr lang="el-GR" dirty="0" err="1"/>
              <a:t>Satellite</a:t>
            </a:r>
            <a:r>
              <a:rPr lang="el-GR" dirty="0"/>
              <a:t> Communications).</a:t>
            </a:r>
          </a:p>
          <a:p>
            <a:pPr algn="just"/>
            <a:endParaRPr lang="el-GR" dirty="0"/>
          </a:p>
          <a:p>
            <a:pPr marL="285750" indent="-285750" algn="just">
              <a:buFont typeface="Wingdings" panose="05000000000000000000" pitchFamily="2" charset="2"/>
              <a:buChar char="Ø"/>
            </a:pPr>
            <a:r>
              <a:rPr lang="el-GR" dirty="0"/>
              <a:t>Ο στόχος του EU GOVSATCOM είναι να διασφαλίσει τη μακροπρόθεσμη διαθεσιμότητα αξιόπιστων, ασφαλών και οικονομικά αποδοτικών δορυφορικών επικοινωνιών προς τις αρχές της Ένωσης και των Κρατών Μελών καθώς και προς αποστολές και υποδομές που έχουν ζωτική σημασία για την ασφάλεια.</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l-GR" dirty="0"/>
              <a:t>Σε πρώτη Φάση η χωρητικότητα και οι υπηρεσίες των δορυφορικών επικοινωνιών θα πρέπει να παρέχονται από εθνικά περιουσιακά στοιχεία των Κρατών Μελών και από εμπορικούς </a:t>
            </a:r>
            <a:r>
              <a:rPr lang="el-GR" dirty="0" err="1"/>
              <a:t>Παροχείς</a:t>
            </a:r>
            <a:r>
              <a:rPr lang="el-GR" dirty="0"/>
              <a:t> με κατάλληλη διαπίστευση ασφαλείας. Για τον λόγο αυτό, ως </a:t>
            </a:r>
            <a:r>
              <a:rPr lang="el-GR" dirty="0" err="1"/>
              <a:t>Παρόχοι</a:t>
            </a:r>
            <a:r>
              <a:rPr lang="el-GR" dirty="0"/>
              <a:t> χωρητικότητας για την Κύπρο έχουν δηλωθεί η CYTA και η HELLAS SAT.</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03421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 (</a:t>
            </a:r>
            <a:r>
              <a:rPr lang="en-US" sz="2400" dirty="0"/>
              <a:t>5</a:t>
            </a:r>
            <a:r>
              <a:rPr lang="el-GR" sz="2400" dirty="0"/>
              <a:t>)</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264167"/>
            <a:ext cx="10709190" cy="7679025"/>
          </a:xfrm>
          <a:prstGeom prst="rect">
            <a:avLst/>
          </a:prstGeom>
        </p:spPr>
        <p:txBody>
          <a:bodyPr wrap="square">
            <a:spAutoFit/>
          </a:bodyPr>
          <a:lstStyle/>
          <a:p>
            <a:pPr marL="285750" indent="-285750">
              <a:buFont typeface="Arial" panose="020B0604020202020204" pitchFamily="34" charset="0"/>
              <a:buChar char="•"/>
            </a:pPr>
            <a:r>
              <a:rPr lang="en-US" sz="2400" dirty="0"/>
              <a:t>GOVSATCOM/</a:t>
            </a:r>
            <a:r>
              <a:rPr lang="en-US" sz="2400" b="1" dirty="0" err="1"/>
              <a:t>EuroQCI</a:t>
            </a:r>
            <a:r>
              <a:rPr lang="en-US" sz="2400" b="1" dirty="0"/>
              <a:t>/</a:t>
            </a:r>
            <a:r>
              <a:rPr lang="en-US" sz="2400" dirty="0"/>
              <a:t>Secure Connectivity Initiative</a:t>
            </a:r>
            <a:endParaRPr lang="el-GR" sz="2400" dirty="0"/>
          </a:p>
          <a:p>
            <a:endParaRPr lang="el-GR" dirty="0"/>
          </a:p>
          <a:p>
            <a:pPr marL="285750" indent="-285750" algn="just">
              <a:buFont typeface="Wingdings" panose="05000000000000000000" pitchFamily="2" charset="2"/>
              <a:buChar char="Ø"/>
            </a:pPr>
            <a:r>
              <a:rPr lang="el-GR" sz="1700" dirty="0"/>
              <a:t>Όλα τα Κράτη Μέλη της ΕΕ (συμπεριλαμβανομένης και της Κύπρου) υπέγραψαν δήλωση συνεργασίας (</a:t>
            </a:r>
            <a:r>
              <a:rPr lang="el-GR" sz="1700" dirty="0" err="1"/>
              <a:t>MoU</a:t>
            </a:r>
            <a:r>
              <a:rPr lang="el-GR" sz="1700" dirty="0"/>
              <a:t>) για να εργαστούν από κοινού για τη δημιουργία υποδομής </a:t>
            </a:r>
            <a:r>
              <a:rPr lang="el-GR" sz="1700" dirty="0" err="1"/>
              <a:t>EuroQCI</a:t>
            </a:r>
            <a:r>
              <a:rPr lang="el-GR" sz="1700" dirty="0"/>
              <a:t> </a:t>
            </a:r>
            <a:r>
              <a:rPr lang="en-US" sz="1700" dirty="0"/>
              <a:t>(Quantum Communications Infrastructure)</a:t>
            </a:r>
          </a:p>
          <a:p>
            <a:pPr marL="285750" indent="-285750" algn="just">
              <a:buFont typeface="Wingdings" panose="05000000000000000000" pitchFamily="2" charset="2"/>
              <a:buChar char="Ø"/>
            </a:pPr>
            <a:endParaRPr lang="el-GR" sz="1700" dirty="0"/>
          </a:p>
          <a:p>
            <a:pPr marL="285750" indent="-285750" algn="just">
              <a:buFont typeface="Wingdings" panose="05000000000000000000" pitchFamily="2" charset="2"/>
              <a:buChar char="Ø"/>
            </a:pPr>
            <a:r>
              <a:rPr lang="el-GR" sz="1700" dirty="0"/>
              <a:t>Η Ευρωπαϊκή Επιτροπή συνεργάζεται με τα κράτη μέλη καθώς και με τον Ευρωπαϊκό Οργανισμό Διαστήματος, για την ανάπτυξη μιας ασφαλούς υποδομής κβαντικής επικοινωνίας (</a:t>
            </a:r>
            <a:r>
              <a:rPr lang="el-GR" sz="1700" dirty="0" err="1"/>
              <a:t>EuroQCI</a:t>
            </a:r>
            <a:r>
              <a:rPr lang="el-GR" sz="1700" dirty="0"/>
              <a:t>) που θα καλύπτει ολόκληρη την ΕΕ, μέσω των δυνατοτήτων της να συμβάλει στις απαιτήσεις ασφάλειας του προγράμματος EU GOVSATCOM.</a:t>
            </a:r>
          </a:p>
          <a:p>
            <a:pPr marL="285750" indent="-285750" algn="just">
              <a:buFont typeface="Wingdings" panose="05000000000000000000" pitchFamily="2" charset="2"/>
              <a:buChar char="Ø"/>
            </a:pPr>
            <a:endParaRPr lang="el-GR" sz="1700" dirty="0"/>
          </a:p>
          <a:p>
            <a:pPr marL="285750" indent="-285750" algn="just">
              <a:buFont typeface="Wingdings" panose="05000000000000000000" pitchFamily="2" charset="2"/>
              <a:buChar char="Ø"/>
            </a:pPr>
            <a:r>
              <a:rPr lang="el-GR" sz="1700" dirty="0"/>
              <a:t>Επιπρόσθετα, στο πλαίσιο συναντήσεων που έγιναν με την Ευρωπαϊκή Επιτροπή και τον Ευρωπαϊκό Οργανισμό Διαστήματος (ΕΟΔ), για το </a:t>
            </a:r>
            <a:r>
              <a:rPr lang="el-GR" sz="1700" dirty="0" err="1"/>
              <a:t>EuroQCI-Space</a:t>
            </a:r>
            <a:r>
              <a:rPr lang="el-GR" sz="1700" dirty="0"/>
              <a:t> </a:t>
            </a:r>
            <a:r>
              <a:rPr lang="el-GR" sz="1700" dirty="0" err="1"/>
              <a:t>Component</a:t>
            </a:r>
            <a:r>
              <a:rPr lang="el-GR" sz="1700" dirty="0"/>
              <a:t>, </a:t>
            </a:r>
            <a:r>
              <a:rPr lang="el-GR" sz="1700" b="1" dirty="0"/>
              <a:t>αναδείχθηκαν οι ιδανικές συνθήκες που υπάρχουν στην Κύπρο </a:t>
            </a:r>
            <a:r>
              <a:rPr lang="el-GR" sz="1700" dirty="0"/>
              <a:t>για τις δορυφορικές οπτικές επικοινωνίες (</a:t>
            </a:r>
            <a:r>
              <a:rPr lang="el-GR" sz="1700" dirty="0" err="1"/>
              <a:t>Optical</a:t>
            </a:r>
            <a:r>
              <a:rPr lang="el-GR" sz="1700" dirty="0"/>
              <a:t> </a:t>
            </a:r>
            <a:r>
              <a:rPr lang="en-US" sz="1700" dirty="0"/>
              <a:t>Comms</a:t>
            </a:r>
            <a:r>
              <a:rPr lang="el-GR" sz="1700" dirty="0"/>
              <a:t>)</a:t>
            </a:r>
            <a:r>
              <a:rPr lang="en-US" sz="1700" dirty="0"/>
              <a:t> </a:t>
            </a:r>
            <a:r>
              <a:rPr lang="el-GR" sz="1700" dirty="0"/>
              <a:t>και ενθαρρύνουν την ανάπτυξη ενός (1) </a:t>
            </a:r>
            <a:r>
              <a:rPr lang="el-GR" sz="1700" dirty="0" err="1"/>
              <a:t>optical</a:t>
            </a:r>
            <a:r>
              <a:rPr lang="el-GR" sz="1700" dirty="0"/>
              <a:t> </a:t>
            </a:r>
            <a:r>
              <a:rPr lang="el-GR" sz="1700" dirty="0" err="1"/>
              <a:t>ground</a:t>
            </a:r>
            <a:r>
              <a:rPr lang="el-GR" sz="1700" dirty="0"/>
              <a:t> </a:t>
            </a:r>
            <a:r>
              <a:rPr lang="el-GR" sz="1700" dirty="0" err="1"/>
              <a:t>station</a:t>
            </a:r>
            <a:r>
              <a:rPr lang="el-GR" sz="1700" dirty="0"/>
              <a:t> (</a:t>
            </a:r>
            <a:r>
              <a:rPr lang="el-GR" sz="1700" dirty="0" err="1"/>
              <a:t>Optical</a:t>
            </a:r>
            <a:r>
              <a:rPr lang="el-GR" sz="1700" dirty="0"/>
              <a:t> </a:t>
            </a:r>
            <a:r>
              <a:rPr lang="el-GR" sz="1700" dirty="0" err="1"/>
              <a:t>Gateway</a:t>
            </a:r>
            <a:r>
              <a:rPr lang="el-GR" sz="1700" dirty="0"/>
              <a:t>) στην Κύπρο, ο οποίος θα χρησιμοποιηθεί επίσης για να δημιουργηθεί ο κρίσιμος συνδετικός κρίκος με το διαστημικό πρόγραμμα του EU GOVSATCOM.</a:t>
            </a:r>
          </a:p>
          <a:p>
            <a:pPr marL="285750" indent="-285750" algn="just">
              <a:buFont typeface="Wingdings" panose="05000000000000000000" pitchFamily="2" charset="2"/>
              <a:buChar char="Ø"/>
            </a:pPr>
            <a:endParaRPr lang="el-GR" sz="1700" dirty="0"/>
          </a:p>
          <a:p>
            <a:pPr marL="285750" indent="-285750" algn="just">
              <a:buFont typeface="Wingdings" panose="05000000000000000000" pitchFamily="2" charset="2"/>
              <a:buChar char="Ø"/>
            </a:pPr>
            <a:r>
              <a:rPr lang="el-GR" sz="1700" dirty="0"/>
              <a:t>Μέσα από αυτό το πλαίσιο, γίνονται συντονισμένες ενέργειες από το ΤΗΕ για την υλοποίηση εθνικού σχεδίου σχετικά με την εγκατάσταση Κβαντικής Υποδομής QCI στην Κύπρο και η οποία μέσω οπτικής διαστημικής πύλης (</a:t>
            </a:r>
            <a:r>
              <a:rPr lang="el-GR" sz="1700" dirty="0" err="1"/>
              <a:t>Optical</a:t>
            </a:r>
            <a:r>
              <a:rPr lang="el-GR" sz="1700" dirty="0"/>
              <a:t> </a:t>
            </a:r>
            <a:r>
              <a:rPr lang="el-GR" sz="1700" dirty="0" err="1"/>
              <a:t>Gateway</a:t>
            </a:r>
            <a:r>
              <a:rPr lang="el-GR" sz="1700" dirty="0"/>
              <a:t>) θα διασυνδέεται με την Κβαντική Υποδομή της Ευρωπαϊκής Ένωσης </a:t>
            </a:r>
            <a:r>
              <a:rPr lang="el-GR" sz="1700" dirty="0" err="1"/>
              <a:t>EuroQCI</a:t>
            </a:r>
            <a:r>
              <a:rPr lang="el-GR" sz="1700" dirty="0"/>
              <a:t>, </a:t>
            </a:r>
            <a:r>
              <a:rPr lang="el-GR" sz="1700" b="1" u="sng" dirty="0"/>
              <a:t>εδραιώνοντας έτσι την Κύπρο ως ένα περιφερειακό κόμβο ηλεκτρονικών επικοινωνιών.</a:t>
            </a:r>
          </a:p>
          <a:p>
            <a:pPr marL="285750" indent="-285750" algn="just">
              <a:buFont typeface="Wingdings" panose="05000000000000000000" pitchFamily="2" charset="2"/>
              <a:buChar char="Ø"/>
            </a:pPr>
            <a:endParaRPr lang="el-GR" dirty="0"/>
          </a:p>
          <a:p>
            <a:pPr marL="285750" indent="-285750" algn="just">
              <a:buFont typeface="Wingdings" panose="05000000000000000000" pitchFamily="2" charset="2"/>
              <a:buChar char="Ø"/>
            </a:pPr>
            <a:endParaRPr lang="el-GR" dirty="0"/>
          </a:p>
          <a:p>
            <a:pPr marL="285750" indent="-285750" algn="just">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94510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Πρόσφατες Εξελίξεις (</a:t>
            </a:r>
            <a:r>
              <a:rPr lang="en-US" sz="2400" dirty="0"/>
              <a:t>6</a:t>
            </a:r>
            <a:r>
              <a:rPr lang="el-GR" sz="2400" dirty="0"/>
              <a:t>)</a:t>
            </a:r>
          </a:p>
        </p:txBody>
      </p:sp>
      <p:sp>
        <p:nvSpPr>
          <p:cNvPr id="3" name="Slide Number Placeholder 2"/>
          <p:cNvSpPr>
            <a:spLocks noGrp="1"/>
          </p:cNvSpPr>
          <p:nvPr>
            <p:ph type="sldNum" sz="quarter" idx="12"/>
          </p:nvPr>
        </p:nvSpPr>
        <p:spPr/>
        <p:txBody>
          <a:bodyPr/>
          <a:lstStyle/>
          <a:p>
            <a:fld id="{459C3B32-BD27-46F1-B95C-E1ADAECAF7BF}" type="slidenum">
              <a:rPr lang="en-US" smtClean="0"/>
              <a:pPr/>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7386638"/>
          </a:xfrm>
          <a:prstGeom prst="rect">
            <a:avLst/>
          </a:prstGeom>
        </p:spPr>
        <p:txBody>
          <a:bodyPr wrap="square">
            <a:spAutoFit/>
          </a:bodyPr>
          <a:lstStyle/>
          <a:p>
            <a:pPr marL="285750" indent="-285750">
              <a:buFont typeface="Arial" panose="020B0604020202020204" pitchFamily="34" charset="0"/>
              <a:buChar char="•"/>
            </a:pPr>
            <a:r>
              <a:rPr lang="en-US" sz="2400" dirty="0"/>
              <a:t>GOVSATCOM</a:t>
            </a:r>
            <a:r>
              <a:rPr lang="en-US" sz="2400" b="1" dirty="0"/>
              <a:t>/</a:t>
            </a:r>
            <a:r>
              <a:rPr lang="en-US" sz="2400" dirty="0" err="1"/>
              <a:t>EuroQCI</a:t>
            </a:r>
            <a:r>
              <a:rPr lang="en-US" sz="2400" dirty="0"/>
              <a:t>/</a:t>
            </a:r>
            <a:r>
              <a:rPr lang="en-US" sz="2400" b="1" dirty="0"/>
              <a:t>Secure Connectivity Initiative</a:t>
            </a:r>
            <a:endParaRPr lang="el-GR" sz="2400" b="1" dirty="0"/>
          </a:p>
          <a:p>
            <a:pPr algn="just"/>
            <a:endParaRPr lang="el-GR" dirty="0"/>
          </a:p>
          <a:p>
            <a:pPr marL="285750" indent="-285750" algn="just">
              <a:buFont typeface="Wingdings" panose="05000000000000000000" pitchFamily="2" charset="2"/>
              <a:buChar char="Ø"/>
            </a:pPr>
            <a:r>
              <a:rPr lang="el-GR" dirty="0"/>
              <a:t>Πρόσφατα ανακοινώθηκε από τον Επίτροπο </a:t>
            </a:r>
            <a:r>
              <a:rPr lang="el-GR" dirty="0" err="1"/>
              <a:t>Breton</a:t>
            </a:r>
            <a:r>
              <a:rPr lang="el-GR" dirty="0"/>
              <a:t>, το επερχόμενο πρόγραμμα ναυαρχίδα της ΕΕ, επονομαζόμενο ως ‘’</a:t>
            </a:r>
            <a:r>
              <a:rPr lang="el-GR" dirty="0" err="1"/>
              <a:t>Space</a:t>
            </a:r>
            <a:r>
              <a:rPr lang="el-GR" dirty="0"/>
              <a:t> </a:t>
            </a:r>
            <a:r>
              <a:rPr lang="el-GR" dirty="0" err="1"/>
              <a:t>Based</a:t>
            </a:r>
            <a:r>
              <a:rPr lang="el-GR" dirty="0"/>
              <a:t> </a:t>
            </a:r>
            <a:r>
              <a:rPr lang="el-GR" dirty="0" err="1"/>
              <a:t>Secured</a:t>
            </a:r>
            <a:r>
              <a:rPr lang="el-GR" dirty="0"/>
              <a:t> </a:t>
            </a:r>
            <a:r>
              <a:rPr lang="el-GR" dirty="0" err="1"/>
              <a:t>Connectivity</a:t>
            </a:r>
            <a:r>
              <a:rPr lang="el-GR" dirty="0"/>
              <a:t> </a:t>
            </a:r>
            <a:r>
              <a:rPr lang="el-GR" dirty="0" err="1"/>
              <a:t>Initiative</a:t>
            </a:r>
            <a:r>
              <a:rPr lang="el-GR" dirty="0"/>
              <a:t>’’. </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H </a:t>
            </a:r>
            <a:r>
              <a:rPr lang="el-GR" dirty="0"/>
              <a:t>Ευρωπαϊκή Επιτροπή ετοίμασε σχετικό νομοθετικό εργαλείο (</a:t>
            </a:r>
            <a:r>
              <a:rPr lang="el-GR" dirty="0" err="1"/>
              <a:t>Regulation</a:t>
            </a:r>
            <a:r>
              <a:rPr lang="el-GR" dirty="0"/>
              <a:t>) για το οποίο ήδη άρχισε η εξέταση του στην Ομάδα Εργασίας του διαστήματος του Συμβουλίου</a:t>
            </a:r>
            <a:r>
              <a:rPr lang="el-G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l-GR" dirty="0"/>
              <a:t>Γενικός στόχος αυτού του προγράμματος είναι η διαφύλαξη της κυριαρχίας και της ασφάλειας της ΕΕ μέσω της αύξησης της παροχής ανθεκτικών, παγκόσμιων, εγγυημένων και ευέλικτων λύσεων δορυφορικών επικοινωνιών</a:t>
            </a:r>
            <a:r>
              <a:rPr lang="en-US" dirty="0"/>
              <a:t>,</a:t>
            </a:r>
            <a:r>
              <a:rPr lang="el-GR" dirty="0"/>
              <a:t> βασιζόμενη (</a:t>
            </a:r>
            <a:r>
              <a:rPr lang="el-GR" dirty="0" err="1"/>
              <a:t>build</a:t>
            </a:r>
            <a:r>
              <a:rPr lang="el-GR" dirty="0"/>
              <a:t> on) στα προγράμματα EU GOVSATCOM και </a:t>
            </a:r>
            <a:r>
              <a:rPr lang="el-GR" dirty="0" err="1"/>
              <a:t>EuroQCI</a:t>
            </a:r>
            <a:r>
              <a:rPr lang="el-GR" dirty="0"/>
              <a:t>, παρέχοντας λύσεις υψηλότερης ασφάλειας, χαμηλής λανθάνουσας καθυστέρησης (</a:t>
            </a:r>
            <a:r>
              <a:rPr lang="el-GR" dirty="0" err="1"/>
              <a:t>low</a:t>
            </a:r>
            <a:r>
              <a:rPr lang="el-GR" dirty="0"/>
              <a:t> </a:t>
            </a:r>
            <a:r>
              <a:rPr lang="el-GR" dirty="0" err="1"/>
              <a:t>latency</a:t>
            </a:r>
            <a:r>
              <a:rPr lang="el-GR" dirty="0"/>
              <a:t>) και υψηλότερου εύρους ζώνης.</a:t>
            </a:r>
          </a:p>
          <a:p>
            <a:pPr marL="285750" indent="-285750" algn="just">
              <a:buFont typeface="Wingdings" panose="05000000000000000000" pitchFamily="2" charset="2"/>
              <a:buChar char="Ø"/>
            </a:pPr>
            <a:endParaRPr lang="el-GR" dirty="0"/>
          </a:p>
          <a:p>
            <a:pPr marL="285750" indent="-285750" algn="just">
              <a:buFont typeface="Wingdings" panose="05000000000000000000" pitchFamily="2" charset="2"/>
              <a:buChar char="Ø"/>
            </a:pPr>
            <a:r>
              <a:rPr lang="el-GR" dirty="0"/>
              <a:t>Η σταδιακή ανάπτυξη και εγκατάσταση του εν λόγω συστήματος αναμένεται να αρχίσει το 2023 και η δοκιμή της κβαντικής κρυπτογραφίας σε τροχιά, έως το 2024-2025. Η πλήρης ανάπτυξη της εν λόγω διαστημικής συστοιχίας (</a:t>
            </a:r>
            <a:r>
              <a:rPr lang="el-GR" dirty="0" err="1"/>
              <a:t>constellation</a:t>
            </a:r>
            <a:r>
              <a:rPr lang="el-GR" dirty="0"/>
              <a:t>), με την ενσωματωμένη κβαντική κρυπτογραφία, θα επιτρέψει την ανάπτυξη της πλήρους επιχειρησιακής ικανότητας έως το 2027.  </a:t>
            </a:r>
          </a:p>
          <a:p>
            <a:pPr marL="285750" indent="-285750" algn="just">
              <a:buFont typeface="Wingdings" panose="05000000000000000000" pitchFamily="2" charset="2"/>
              <a:buChar char="Ø"/>
            </a:pPr>
            <a:endParaRPr lang="el-GR" dirty="0"/>
          </a:p>
          <a:p>
            <a:pPr marL="285750" indent="-285750" algn="just">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64016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326291" y="407605"/>
            <a:ext cx="10311581" cy="713709"/>
          </a:xfrm>
        </p:spPr>
        <p:txBody>
          <a:bodyPr>
            <a:normAutofit/>
          </a:bodyPr>
          <a:lstStyle/>
          <a:p>
            <a:r>
              <a:rPr lang="el-GR" sz="3200" b="1" dirty="0"/>
              <a:t>Θέματα που θα συζητηθούν</a:t>
            </a:r>
            <a:endParaRPr lang="el-GR" sz="3200" dirty="0"/>
          </a:p>
        </p:txBody>
      </p:sp>
      <p:sp>
        <p:nvSpPr>
          <p:cNvPr id="2" name="TextBox 1"/>
          <p:cNvSpPr txBox="1"/>
          <p:nvPr/>
        </p:nvSpPr>
        <p:spPr>
          <a:xfrm>
            <a:off x="1039090" y="1433946"/>
            <a:ext cx="9258300" cy="5262979"/>
          </a:xfrm>
          <a:prstGeom prst="rect">
            <a:avLst/>
          </a:prstGeom>
          <a:noFill/>
        </p:spPr>
        <p:txBody>
          <a:bodyPr wrap="square" rtlCol="0">
            <a:spAutoFit/>
          </a:bodyPr>
          <a:lstStyle/>
          <a:p>
            <a:pPr marL="285750" indent="-285750" algn="just">
              <a:buFont typeface="Arial" panose="020B0604020202020204" pitchFamily="34" charset="0"/>
              <a:buChar char="•"/>
            </a:pPr>
            <a:r>
              <a:rPr lang="el-GR" sz="2800" dirty="0"/>
              <a:t>Τμήμα Ηλεκτρονικών Επικοινωνιών - Όραμα</a:t>
            </a:r>
          </a:p>
          <a:p>
            <a:pPr marL="285750" indent="-285750" algn="just">
              <a:buFont typeface="Arial" panose="020B0604020202020204" pitchFamily="34" charset="0"/>
              <a:buChar char="•"/>
            </a:pPr>
            <a:endParaRPr lang="el-GR" sz="2800" dirty="0"/>
          </a:p>
          <a:p>
            <a:pPr marL="285750" indent="-285750" algn="just">
              <a:buFont typeface="Arial" panose="020B0604020202020204" pitchFamily="34" charset="0"/>
              <a:buChar char="•"/>
            </a:pPr>
            <a:r>
              <a:rPr lang="el-GR" sz="2800" dirty="0"/>
              <a:t>Τεχνολογίες Διαστήματος και Προτεραιότητες</a:t>
            </a:r>
          </a:p>
          <a:p>
            <a:pPr marL="285750" indent="-285750" algn="just">
              <a:buFont typeface="Arial" panose="020B0604020202020204" pitchFamily="34" charset="0"/>
              <a:buChar char="•"/>
            </a:pPr>
            <a:endParaRPr lang="el-GR" sz="2800" dirty="0"/>
          </a:p>
          <a:p>
            <a:pPr marL="285750" indent="-285750" algn="just">
              <a:buFont typeface="Arial" panose="020B0604020202020204" pitchFamily="34" charset="0"/>
              <a:buChar char="•"/>
            </a:pPr>
            <a:r>
              <a:rPr lang="en-US" sz="2800" dirty="0"/>
              <a:t>CERES Feasibility Study</a:t>
            </a:r>
            <a:endParaRPr lang="el-GR" sz="2800" dirty="0"/>
          </a:p>
          <a:p>
            <a:pPr marL="285750" indent="-285750" algn="just">
              <a:buFont typeface="Arial" panose="020B0604020202020204" pitchFamily="34" charset="0"/>
              <a:buChar char="•"/>
            </a:pPr>
            <a:endParaRPr lang="en-US" sz="2800" dirty="0"/>
          </a:p>
          <a:p>
            <a:pPr marL="285750" indent="-285750" algn="just">
              <a:buFont typeface="Arial" panose="020B0604020202020204" pitchFamily="34" charset="0"/>
              <a:buChar char="•"/>
            </a:pPr>
            <a:r>
              <a:rPr lang="el-GR" sz="2800" dirty="0"/>
              <a:t>Πρόσφατες Εξελίξεις</a:t>
            </a:r>
          </a:p>
          <a:p>
            <a:pPr marL="285750" indent="-285750" algn="just">
              <a:buFont typeface="Arial" panose="020B0604020202020204" pitchFamily="34" charset="0"/>
              <a:buChar char="•"/>
            </a:pPr>
            <a:endParaRPr lang="el-GR" sz="2800" dirty="0"/>
          </a:p>
          <a:p>
            <a:pPr marL="285750" indent="-285750" algn="just">
              <a:buFont typeface="Arial" panose="020B0604020202020204" pitchFamily="34" charset="0"/>
              <a:buChar char="•"/>
            </a:pPr>
            <a:r>
              <a:rPr lang="en-US" sz="2800" dirty="0"/>
              <a:t>ESA Recommendations</a:t>
            </a:r>
            <a:endParaRPr lang="el-GR" sz="2800" dirty="0"/>
          </a:p>
          <a:p>
            <a:pPr marL="285750" indent="-285750" algn="just">
              <a:buFont typeface="Arial" panose="020B0604020202020204" pitchFamily="34" charset="0"/>
              <a:buChar char="•"/>
            </a:pPr>
            <a:endParaRPr lang="en-US" sz="2800" dirty="0"/>
          </a:p>
          <a:p>
            <a:pPr marL="285750" indent="-285750" algn="just">
              <a:buFont typeface="Arial" panose="020B0604020202020204" pitchFamily="34" charset="0"/>
              <a:buChar char="•"/>
            </a:pPr>
            <a:r>
              <a:rPr lang="en-US" sz="2800" dirty="0"/>
              <a:t>Way Forward –</a:t>
            </a:r>
            <a:r>
              <a:rPr lang="el-GR" sz="2800" dirty="0"/>
              <a:t>Ανοικτή Συζήτηση</a:t>
            </a:r>
            <a:endParaRPr lang="en-US" sz="2800" dirty="0"/>
          </a:p>
          <a:p>
            <a:pPr marL="285750" indent="-285750" algn="just">
              <a:buFont typeface="Arial" panose="020B0604020202020204" pitchFamily="34" charset="0"/>
              <a:buChar char="•"/>
            </a:pPr>
            <a:endParaRPr lang="el-GR" sz="28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Tree>
    <p:extLst>
      <p:ext uri="{BB962C8B-B14F-4D97-AF65-F5344CB8AC3E}">
        <p14:creationId xmlns:p14="http://schemas.microsoft.com/office/powerpoint/2010/main" val="331760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a:t>
            </a:r>
            <a:r>
              <a:rPr lang="en-US" sz="2400" dirty="0" err="1"/>
              <a:t>Recomendations</a:t>
            </a:r>
            <a:endParaRPr lang="el-GR" sz="24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1838068" y="2661384"/>
            <a:ext cx="9258300" cy="4708981"/>
          </a:xfrm>
          <a:prstGeom prst="rect">
            <a:avLst/>
          </a:prstGeom>
          <a:noFill/>
        </p:spPr>
        <p:txBody>
          <a:bodyPr wrap="square" rtlCol="0">
            <a:spAutoFit/>
          </a:bodyPr>
          <a:lstStyle/>
          <a:p>
            <a:pPr algn="ctr"/>
            <a:r>
              <a:rPr lang="el-GR" sz="4800" b="1" u="sng" dirty="0"/>
              <a:t>Έκθεση απόδοσης του προγράμματος PECS (</a:t>
            </a:r>
            <a:r>
              <a:rPr lang="el-GR" sz="4800" b="1" u="sng" dirty="0" err="1"/>
              <a:t>End</a:t>
            </a:r>
            <a:r>
              <a:rPr lang="el-GR" sz="4800" b="1" u="sng" dirty="0"/>
              <a:t> of </a:t>
            </a:r>
            <a:r>
              <a:rPr lang="el-GR" sz="4800" b="1" u="sng" dirty="0" err="1"/>
              <a:t>Period</a:t>
            </a:r>
            <a:r>
              <a:rPr lang="el-GR" sz="4800" b="1" u="sng" dirty="0"/>
              <a:t> </a:t>
            </a:r>
            <a:r>
              <a:rPr lang="el-GR" sz="4800" b="1" u="sng" dirty="0" err="1"/>
              <a:t>Report</a:t>
            </a:r>
            <a:r>
              <a:rPr lang="el-GR" sz="4800" b="1" u="sng" dirty="0"/>
              <a:t>) και Συστάσεις της ESA (ESA </a:t>
            </a:r>
            <a:r>
              <a:rPr lang="el-GR" sz="4800" b="1" u="sng" dirty="0" err="1"/>
              <a:t>recommendations</a:t>
            </a:r>
            <a:r>
              <a:rPr lang="el-GR" sz="4800" b="1" u="sng" dirty="0"/>
              <a:t>)</a:t>
            </a:r>
            <a:endParaRPr lang="el-GR" sz="4800"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342900" indent="-342900" algn="ctr">
              <a:buFont typeface="Arial" panose="020B0604020202020204" pitchFamily="34" charset="0"/>
              <a:buChar char="•"/>
            </a:pPr>
            <a:endParaRPr lang="el-GR" dirty="0"/>
          </a:p>
        </p:txBody>
      </p:sp>
    </p:spTree>
    <p:extLst>
      <p:ext uri="{BB962C8B-B14F-4D97-AF65-F5344CB8AC3E}">
        <p14:creationId xmlns:p14="http://schemas.microsoft.com/office/powerpoint/2010/main" val="20430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a:t>
            </a:r>
            <a:r>
              <a:rPr lang="en-US" sz="2400" dirty="0"/>
              <a:t>1</a:t>
            </a:r>
            <a:r>
              <a:rPr lang="el-GR" sz="2400" dirty="0"/>
              <a:t>)</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6832640"/>
          </a:xfrm>
          <a:prstGeom prst="rect">
            <a:avLst/>
          </a:prstGeom>
        </p:spPr>
        <p:txBody>
          <a:bodyPr wrap="square">
            <a:spAutoFit/>
          </a:bodyPr>
          <a:lstStyle/>
          <a:p>
            <a:pPr marL="342900" indent="-342900">
              <a:buFont typeface="Arial" panose="020B0604020202020204" pitchFamily="34" charset="0"/>
              <a:buChar char="•"/>
            </a:pPr>
            <a:r>
              <a:rPr lang="el-GR" sz="1600" dirty="0"/>
              <a:t>Η </a:t>
            </a:r>
            <a:r>
              <a:rPr lang="en-US" sz="1600" dirty="0"/>
              <a:t>ESA </a:t>
            </a:r>
            <a:r>
              <a:rPr lang="el-GR" sz="1600" dirty="0"/>
              <a:t>προχώρησε στην αξιολόγηση της προόδου της Κύπρου, ετοιμάζοντας τον Ιούλιο 2021 σχετική «Έκθεση απόδοσης του προγράμματος PECS» - “</a:t>
            </a:r>
            <a:r>
              <a:rPr lang="el-GR" sz="1600" dirty="0" err="1"/>
              <a:t>End</a:t>
            </a:r>
            <a:r>
              <a:rPr lang="el-GR" sz="1600" dirty="0"/>
              <a:t> of </a:t>
            </a:r>
            <a:r>
              <a:rPr lang="el-GR" sz="1600" dirty="0" err="1"/>
              <a:t>Period</a:t>
            </a:r>
            <a:r>
              <a:rPr lang="el-GR" sz="1600" dirty="0"/>
              <a:t> </a:t>
            </a:r>
            <a:r>
              <a:rPr lang="el-GR" sz="1600" dirty="0" err="1"/>
              <a:t>Report</a:t>
            </a:r>
            <a:r>
              <a:rPr lang="el-GR" sz="1600" dirty="0"/>
              <a:t>»</a:t>
            </a:r>
          </a:p>
          <a:p>
            <a:pPr marL="342900" indent="-342900">
              <a:buFont typeface="Arial" panose="020B0604020202020204" pitchFamily="34" charset="0"/>
              <a:buChar char="•"/>
            </a:pPr>
            <a:endParaRPr lang="el-GR" sz="1600" dirty="0"/>
          </a:p>
          <a:p>
            <a:pPr marL="342900" indent="-342900">
              <a:buFont typeface="Arial" panose="020B0604020202020204" pitchFamily="34" charset="0"/>
              <a:buChar char="•"/>
            </a:pPr>
            <a:r>
              <a:rPr lang="el-GR" sz="1600" dirty="0"/>
              <a:t>Η Κύπρος έχει σημειώσει πολύ μεγάλη πρόοδο στον τομέα των τεχνολογιών διαστήματος κατά τα πρώτα 5 χρόνια της Συμφωνίας ECS. </a:t>
            </a:r>
          </a:p>
          <a:p>
            <a:endParaRPr lang="el-GR" sz="1600" dirty="0"/>
          </a:p>
          <a:p>
            <a:pPr marL="342900" indent="-342900">
              <a:buFont typeface="Arial" panose="020B0604020202020204" pitchFamily="34" charset="0"/>
              <a:buChar char="•"/>
            </a:pPr>
            <a:r>
              <a:rPr lang="el-GR" sz="1600" dirty="0"/>
              <a:t>Η ενδυνάμωση του οικοσυστήματος στους πιο κάτω τομείς κρίνεται απαραίτητη προϋπόθεση, προκειμένου η Κύπρος να προετοιμαστεί αρκετά, έτσι ώστε να μπορεί να ανταποκριθεί ικανοποιητικά στις αυξημένες απαιτήσεις του Associate Member :</a:t>
            </a:r>
          </a:p>
          <a:p>
            <a:r>
              <a:rPr lang="el-GR" sz="1600" dirty="0"/>
              <a:t> </a:t>
            </a:r>
          </a:p>
          <a:p>
            <a:pPr marL="285750" indent="-285750">
              <a:buFont typeface="Wingdings" panose="05000000000000000000" pitchFamily="2" charset="2"/>
              <a:buChar char="Ø"/>
            </a:pPr>
            <a:r>
              <a:rPr lang="el-GR" sz="1600" dirty="0"/>
              <a:t>Εκπόνηση Εθνικής Στρατηγικής Διαστήματος,</a:t>
            </a:r>
          </a:p>
          <a:p>
            <a:pPr marL="285750" indent="-285750">
              <a:buFont typeface="Wingdings" panose="05000000000000000000" pitchFamily="2" charset="2"/>
              <a:buChar char="Ø"/>
            </a:pPr>
            <a:r>
              <a:rPr lang="el-GR" sz="1600" dirty="0"/>
              <a:t>Ετοιμασία Εθνικής Νομοθεσίας για το Διάστημα, </a:t>
            </a:r>
          </a:p>
          <a:p>
            <a:pPr marL="285750" indent="-285750">
              <a:buFont typeface="Wingdings" panose="05000000000000000000" pitchFamily="2" charset="2"/>
              <a:buChar char="Ø"/>
            </a:pPr>
            <a:r>
              <a:rPr lang="el-GR" sz="1600" dirty="0"/>
              <a:t>Στελέχωση του Εθνικού Space Office,</a:t>
            </a:r>
          </a:p>
          <a:p>
            <a:pPr marL="285750" indent="-285750">
              <a:buFont typeface="Wingdings" panose="05000000000000000000" pitchFamily="2" charset="2"/>
              <a:buChar char="Ø"/>
            </a:pPr>
            <a:r>
              <a:rPr lang="el-GR" sz="1600" dirty="0"/>
              <a:t>Αύξηση του διαθέσιμου προϋπολογισμού,</a:t>
            </a:r>
          </a:p>
          <a:p>
            <a:pPr marL="285750" indent="-285750">
              <a:buFont typeface="Wingdings" panose="05000000000000000000" pitchFamily="2" charset="2"/>
              <a:buChar char="Ø"/>
            </a:pPr>
            <a:r>
              <a:rPr lang="el-GR" sz="1600" dirty="0"/>
              <a:t>Εστίαση στην ανάπτυξη της Διαστημικής Βιομηχανίας,</a:t>
            </a:r>
          </a:p>
          <a:p>
            <a:pPr marL="285750" indent="-285750">
              <a:buFont typeface="Wingdings" panose="05000000000000000000" pitchFamily="2" charset="2"/>
              <a:buChar char="Ø"/>
            </a:pPr>
            <a:r>
              <a:rPr lang="el-GR" sz="1600" dirty="0"/>
              <a:t>Έμφαση σε υψηλότερα επίπεδα τεχνογνωσίας TRL (Technology Readiness Level assessment), </a:t>
            </a:r>
          </a:p>
          <a:p>
            <a:pPr marL="285750" indent="-285750">
              <a:buFont typeface="Wingdings" panose="05000000000000000000" pitchFamily="2" charset="2"/>
              <a:buChar char="Ø"/>
            </a:pPr>
            <a:r>
              <a:rPr lang="el-GR" sz="1600" dirty="0"/>
              <a:t>Βελτίωση στην ποιότητα υποβολής προτάσεων από τους εμπλεκόμενους φορείς και τήρηση χρονοδιαγραμμάτων (δηλ. όχι καθυστερήσεις στα έργα που ανατίθενται)</a:t>
            </a:r>
          </a:p>
          <a:p>
            <a:pPr marL="342900" indent="-342900">
              <a:buFont typeface="Arial" panose="020B0604020202020204" pitchFamily="34" charset="0"/>
              <a:buChar char="•"/>
            </a:pPr>
            <a:endParaRPr lang="el-GR" sz="2400" dirty="0"/>
          </a:p>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71520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(2)</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6709529"/>
          </a:xfrm>
          <a:prstGeom prst="rect">
            <a:avLst/>
          </a:prstGeom>
        </p:spPr>
        <p:txBody>
          <a:bodyPr wrap="square">
            <a:spAutoFit/>
          </a:bodyPr>
          <a:lstStyle/>
          <a:p>
            <a:pPr marL="342900" indent="-342900" algn="just">
              <a:buFont typeface="Arial" panose="020B0604020202020204" pitchFamily="34" charset="0"/>
              <a:buChar char="•"/>
            </a:pPr>
            <a:r>
              <a:rPr lang="el-GR" sz="2000" dirty="0"/>
              <a:t>Η εισήγηση της </a:t>
            </a:r>
            <a:r>
              <a:rPr lang="en-US" sz="2000" dirty="0"/>
              <a:t>ESA </a:t>
            </a:r>
            <a:r>
              <a:rPr lang="el-GR" sz="2000" dirty="0"/>
              <a:t>ήταν ότι μια δεύτερη, ενισχυμένη περίοδος </a:t>
            </a:r>
            <a:r>
              <a:rPr lang="en-US" sz="2000" dirty="0"/>
              <a:t>PECS</a:t>
            </a:r>
            <a:r>
              <a:rPr lang="el-GR" sz="2000" dirty="0"/>
              <a:t> θεωρείται ότι αντιπροσωπεύει έναν λιγότερο επικίνδυνο και πιο οικονομικό τρόπο αντιμετώπισης των συστάσεων και των εντοπισμένων κινδύνων.</a:t>
            </a:r>
          </a:p>
          <a:p>
            <a:pPr algn="just"/>
            <a:endParaRPr lang="el-GR" sz="2000" dirty="0"/>
          </a:p>
          <a:p>
            <a:pPr marL="342900" indent="-342900" algn="just">
              <a:buFont typeface="Arial" panose="020B0604020202020204" pitchFamily="34" charset="0"/>
              <a:buChar char="•"/>
            </a:pPr>
            <a:r>
              <a:rPr lang="el-GR" sz="2000" dirty="0"/>
              <a:t>Κατά συνέπεια προχωρήσαμε με την υπογραφή της νέας συμφωνίας ECS+ με την ESA. </a:t>
            </a:r>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Η νέα Συμφωνία ECS+ πέρα της δυνατότητας που δίνει για περαιτέρω ενίσχυση του Εθνικού διαστημικού οικοσυστήματος, προβλέπει και μία ενδιάμεση αξιολόγηση, στο τρίτο έτος, προκειμένου να εξεταστεί η ετοιμότητά μας να μεταβούμε άμεσα στο επόμενο στάδιο συνεργασίας  με τον ΕΟΔ, ως </a:t>
            </a:r>
            <a:r>
              <a:rPr lang="en-US" sz="2000" dirty="0"/>
              <a:t>Associate Member</a:t>
            </a:r>
            <a:r>
              <a:rPr lang="el-GR" sz="2000" dirty="0"/>
              <a:t>.</a:t>
            </a:r>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Για την επίτευξη όμως αυτού του στόχου έχουν γίνει συγκεκριμένες συστάσεις (</a:t>
            </a:r>
            <a:r>
              <a:rPr lang="en-US" sz="2000" dirty="0"/>
              <a:t>Recommendations</a:t>
            </a:r>
            <a:r>
              <a:rPr lang="el-GR" sz="2000" dirty="0"/>
              <a:t>) από την </a:t>
            </a:r>
            <a:r>
              <a:rPr lang="en-US" sz="2000" dirty="0"/>
              <a:t>ESA</a:t>
            </a:r>
            <a:r>
              <a:rPr lang="el-GR" sz="2000" dirty="0"/>
              <a:t>, η οποία θα εξετάσει κατά πόσο έχουν εκπληρωθεί, κατά την ενδιάμεση αξιολόγηση στο τρίτο έτος της νέας συμφωνίας.</a:t>
            </a:r>
          </a:p>
          <a:p>
            <a:endParaRPr lang="el-GR" sz="2400" dirty="0"/>
          </a:p>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63420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(3)</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6109365"/>
          </a:xfrm>
          <a:prstGeom prst="rect">
            <a:avLst/>
          </a:prstGeom>
        </p:spPr>
        <p:txBody>
          <a:bodyPr wrap="square">
            <a:spAutoFit/>
          </a:bodyPr>
          <a:lstStyle/>
          <a:p>
            <a:pPr marL="342900" indent="-342900">
              <a:buFont typeface="Arial" panose="020B0604020202020204" pitchFamily="34" charset="0"/>
              <a:buChar char="•"/>
            </a:pPr>
            <a:r>
              <a:rPr lang="el-GR" b="1" u="sng" dirty="0"/>
              <a:t>Recommendation 1: </a:t>
            </a:r>
            <a:endParaRPr lang="el-GR" dirty="0"/>
          </a:p>
          <a:p>
            <a:r>
              <a:rPr lang="en-US" b="1" dirty="0"/>
              <a:t> </a:t>
            </a:r>
            <a:endParaRPr lang="el-GR" dirty="0"/>
          </a:p>
          <a:p>
            <a:pPr marL="342900" indent="-342900" algn="just">
              <a:buFont typeface="Wingdings" panose="05000000000000000000" pitchFamily="2" charset="2"/>
              <a:buChar char="Ø"/>
            </a:pPr>
            <a:r>
              <a:rPr lang="el-GR" b="1" i="1" dirty="0" err="1"/>
              <a:t>Implement</a:t>
            </a:r>
            <a:r>
              <a:rPr lang="el-GR" b="1" i="1" dirty="0"/>
              <a:t> </a:t>
            </a:r>
            <a:r>
              <a:rPr lang="el-GR" b="1" i="1" dirty="0" err="1"/>
              <a:t>actions</a:t>
            </a:r>
            <a:r>
              <a:rPr lang="el-GR" b="1" i="1" dirty="0"/>
              <a:t> </a:t>
            </a:r>
            <a:r>
              <a:rPr lang="el-GR" b="1" i="1" dirty="0" err="1"/>
              <a:t>to</a:t>
            </a:r>
            <a:r>
              <a:rPr lang="el-GR" b="1" i="1" dirty="0"/>
              <a:t> </a:t>
            </a:r>
            <a:r>
              <a:rPr lang="el-GR" b="1" i="1" dirty="0" err="1"/>
              <a:t>increase</a:t>
            </a:r>
            <a:r>
              <a:rPr lang="el-GR" b="1" i="1" dirty="0"/>
              <a:t> the </a:t>
            </a:r>
            <a:r>
              <a:rPr lang="el-GR" b="1" i="1" dirty="0" err="1"/>
              <a:t>number</a:t>
            </a:r>
            <a:r>
              <a:rPr lang="el-GR" b="1" i="1" dirty="0"/>
              <a:t> of </a:t>
            </a:r>
            <a:r>
              <a:rPr lang="el-GR" b="1" i="1" dirty="0" err="1"/>
              <a:t>industrial</a:t>
            </a:r>
            <a:r>
              <a:rPr lang="el-GR" b="1" i="1" dirty="0"/>
              <a:t> </a:t>
            </a:r>
            <a:r>
              <a:rPr lang="el-GR" b="1" i="1" dirty="0" err="1"/>
              <a:t>entities</a:t>
            </a:r>
            <a:r>
              <a:rPr lang="el-GR" b="1" i="1" dirty="0"/>
              <a:t> </a:t>
            </a:r>
            <a:r>
              <a:rPr lang="el-GR" b="1" i="1" dirty="0" err="1"/>
              <a:t>active</a:t>
            </a:r>
            <a:r>
              <a:rPr lang="el-GR" b="1" i="1" dirty="0"/>
              <a:t> in Cyprus </a:t>
            </a:r>
            <a:r>
              <a:rPr lang="el-GR" b="1" i="1" dirty="0" err="1"/>
              <a:t>with</a:t>
            </a:r>
            <a:r>
              <a:rPr lang="el-GR" b="1" i="1" dirty="0"/>
              <a:t> ESA </a:t>
            </a:r>
            <a:r>
              <a:rPr lang="el-GR" b="1" i="1" dirty="0" err="1"/>
              <a:t>contracts</a:t>
            </a:r>
            <a:r>
              <a:rPr lang="el-GR" b="1" i="1" dirty="0"/>
              <a:t> in the </a:t>
            </a:r>
            <a:r>
              <a:rPr lang="el-GR" b="1" i="1" dirty="0" err="1"/>
              <a:t>areas</a:t>
            </a:r>
            <a:r>
              <a:rPr lang="el-GR" b="1" i="1" dirty="0"/>
              <a:t> of EO </a:t>
            </a:r>
            <a:r>
              <a:rPr lang="el-GR" b="1" i="1" dirty="0" err="1"/>
              <a:t>applications</a:t>
            </a:r>
            <a:r>
              <a:rPr lang="el-GR" b="1" i="1" dirty="0"/>
              <a:t> and Telecommunications </a:t>
            </a:r>
            <a:r>
              <a:rPr lang="el-GR" b="1" i="1" dirty="0" err="1"/>
              <a:t>such</a:t>
            </a:r>
            <a:r>
              <a:rPr lang="el-GR" b="1" i="1" dirty="0"/>
              <a:t> </a:t>
            </a:r>
            <a:r>
              <a:rPr lang="el-GR" b="1" i="1" dirty="0" err="1"/>
              <a:t>that</a:t>
            </a:r>
            <a:r>
              <a:rPr lang="el-GR" b="1" i="1" dirty="0"/>
              <a:t> Cyprus </a:t>
            </a:r>
            <a:r>
              <a:rPr lang="el-GR" b="1" i="1" dirty="0" err="1"/>
              <a:t>can</a:t>
            </a:r>
            <a:r>
              <a:rPr lang="el-GR" b="1" i="1" dirty="0"/>
              <a:t> </a:t>
            </a:r>
            <a:r>
              <a:rPr lang="el-GR" b="1" i="1" dirty="0" err="1"/>
              <a:t>eventually</a:t>
            </a:r>
            <a:r>
              <a:rPr lang="el-GR" b="1" i="1" dirty="0"/>
              <a:t> </a:t>
            </a:r>
            <a:r>
              <a:rPr lang="el-GR" b="1" i="1" dirty="0" err="1"/>
              <a:t>subscribe</a:t>
            </a:r>
            <a:r>
              <a:rPr lang="el-GR" b="1" i="1" dirty="0"/>
              <a:t> in a </a:t>
            </a:r>
            <a:r>
              <a:rPr lang="el-GR" b="1" i="1" dirty="0" err="1"/>
              <a:t>cost</a:t>
            </a:r>
            <a:r>
              <a:rPr lang="el-GR" b="1" i="1" dirty="0"/>
              <a:t> </a:t>
            </a:r>
            <a:r>
              <a:rPr lang="el-GR" b="1" i="1" dirty="0" err="1"/>
              <a:t>effective</a:t>
            </a:r>
            <a:r>
              <a:rPr lang="el-GR" b="1" i="1" dirty="0"/>
              <a:t> and </a:t>
            </a:r>
            <a:r>
              <a:rPr lang="el-GR" b="1" i="1" dirty="0" err="1"/>
              <a:t>low</a:t>
            </a:r>
            <a:r>
              <a:rPr lang="el-GR" b="1" i="1" dirty="0"/>
              <a:t> </a:t>
            </a:r>
            <a:r>
              <a:rPr lang="el-GR" b="1" i="1" dirty="0" err="1"/>
              <a:t>risk</a:t>
            </a:r>
            <a:r>
              <a:rPr lang="el-GR" b="1" i="1" dirty="0"/>
              <a:t> </a:t>
            </a:r>
            <a:r>
              <a:rPr lang="el-GR" b="1" i="1" dirty="0" err="1"/>
              <a:t>manner</a:t>
            </a:r>
            <a:r>
              <a:rPr lang="el-GR" b="1" i="1" dirty="0"/>
              <a:t> </a:t>
            </a:r>
            <a:r>
              <a:rPr lang="el-GR" b="1" i="1" dirty="0" err="1"/>
              <a:t>to</a:t>
            </a:r>
            <a:r>
              <a:rPr lang="el-GR" b="1" i="1" dirty="0"/>
              <a:t> ARTES and </a:t>
            </a:r>
            <a:r>
              <a:rPr lang="el-GR" b="1" i="1" dirty="0" err="1"/>
              <a:t>Future</a:t>
            </a:r>
            <a:r>
              <a:rPr lang="el-GR" b="1" i="1" dirty="0"/>
              <a:t> EO ESA </a:t>
            </a:r>
            <a:r>
              <a:rPr lang="el-GR" b="1" i="1" dirty="0" err="1"/>
              <a:t>optional</a:t>
            </a:r>
            <a:r>
              <a:rPr lang="el-GR" b="1" i="1" dirty="0"/>
              <a:t> </a:t>
            </a:r>
            <a:r>
              <a:rPr lang="el-GR" b="1" i="1" dirty="0" err="1"/>
              <a:t>programmes</a:t>
            </a:r>
            <a:r>
              <a:rPr lang="el-GR" b="1" i="1" dirty="0"/>
              <a:t>. </a:t>
            </a:r>
          </a:p>
          <a:p>
            <a:pPr marL="342900" indent="-342900" algn="just">
              <a:buFont typeface="Wingdings" panose="05000000000000000000" pitchFamily="2" charset="2"/>
              <a:buChar char="Ø"/>
            </a:pPr>
            <a:endParaRPr lang="el-GR" dirty="0"/>
          </a:p>
          <a:p>
            <a:pPr algn="just">
              <a:lnSpc>
                <a:spcPct val="150000"/>
              </a:lnSpc>
              <a:spcAft>
                <a:spcPts val="800"/>
              </a:spcAft>
            </a:pPr>
            <a:r>
              <a:rPr lang="el-GR" dirty="0">
                <a:effectLst/>
                <a:ea typeface="Calibri" panose="020F0502020204030204" pitchFamily="34" charset="0"/>
                <a:cs typeface="Times New Roman" panose="02020603050405020304" pitchFamily="18" charset="0"/>
              </a:rPr>
              <a:t>Για να επιτευχθεί </a:t>
            </a:r>
            <a:r>
              <a:rPr lang="el-GR" dirty="0">
                <a:ea typeface="Calibri" panose="020F0502020204030204" pitchFamily="34" charset="0"/>
                <a:cs typeface="Times New Roman" panose="02020603050405020304" pitchFamily="18" charset="0"/>
              </a:rPr>
              <a:t>η</a:t>
            </a:r>
            <a:r>
              <a:rPr lang="el-GR" dirty="0">
                <a:effectLst/>
                <a:ea typeface="Calibri" panose="020F0502020204030204" pitchFamily="34" charset="0"/>
                <a:cs typeface="Times New Roman" panose="02020603050405020304" pitchFamily="18" charset="0"/>
              </a:rPr>
              <a:t> πιο πάνω σύσταση η </a:t>
            </a:r>
            <a:r>
              <a:rPr lang="en-US" dirty="0">
                <a:effectLst/>
                <a:ea typeface="Calibri" panose="020F0502020204030204" pitchFamily="34" charset="0"/>
                <a:cs typeface="Times New Roman" panose="02020603050405020304" pitchFamily="18" charset="0"/>
              </a:rPr>
              <a:t>ESA </a:t>
            </a:r>
            <a:r>
              <a:rPr lang="el-GR" dirty="0">
                <a:effectLst/>
                <a:ea typeface="Calibri" panose="020F0502020204030204" pitchFamily="34" charset="0"/>
                <a:cs typeface="Times New Roman" panose="02020603050405020304" pitchFamily="18" charset="0"/>
              </a:rPr>
              <a:t>εισηγείται την : </a:t>
            </a:r>
          </a:p>
          <a:p>
            <a:pPr marL="342900" lvl="0" indent="-342900" algn="just">
              <a:lnSpc>
                <a:spcPct val="150000"/>
              </a:lnSpc>
              <a:spcAft>
                <a:spcPts val="800"/>
              </a:spcAft>
              <a:buFont typeface="Symbol" panose="05050102010706020507" pitchFamily="18" charset="2"/>
              <a:buChar char=""/>
            </a:pPr>
            <a:r>
              <a:rPr lang="en-US" dirty="0" err="1">
                <a:effectLst/>
                <a:ea typeface="Calibri" panose="020F0502020204030204" pitchFamily="34" charset="0"/>
                <a:cs typeface="Times New Roman" panose="02020603050405020304" pitchFamily="18" charset="0"/>
              </a:rPr>
              <a:t>Εστί</a:t>
            </a:r>
            <a:r>
              <a:rPr lang="en-US" dirty="0">
                <a:effectLst/>
                <a:ea typeface="Calibri" panose="020F0502020204030204" pitchFamily="34" charset="0"/>
                <a:cs typeface="Times New Roman" panose="02020603050405020304" pitchFamily="18" charset="0"/>
              </a:rPr>
              <a:t>αση σε παράκτια/θαλάσσια ζητήματα καθώς και</a:t>
            </a:r>
            <a:r>
              <a:rPr lang="el-GR" dirty="0">
                <a:effectLst/>
                <a:ea typeface="Calibri" panose="020F0502020204030204" pitchFamily="34" charset="0"/>
                <a:cs typeface="Times New Roman" panose="02020603050405020304" pitchFamily="18" charset="0"/>
              </a:rPr>
              <a:t> στις</a:t>
            </a:r>
            <a:r>
              <a:rPr lang="en-US" dirty="0">
                <a:effectLst/>
                <a:ea typeface="Calibri" panose="020F0502020204030204" pitchFamily="34" charset="0"/>
                <a:cs typeface="Times New Roman" panose="02020603050405020304" pitchFamily="18" charset="0"/>
              </a:rPr>
              <a:t> παράνομες δραστηριότητες (fishing, fouling, pollution, water quality, wave conditions, costal monitoring, immigrants) εκμεταλλευόμενοι της γεωγραφικής θέσης της Κύπρου σε συνεργασία με τις χώρες της Ανατολικής Μεσογείου, με σκοπό να γίνει η Κύπρος περιφερειακός κόμβος. </a:t>
            </a:r>
            <a:endParaRPr lang="el-GR" dirty="0">
              <a:effectLst/>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Αύξηση συμμετοχής στα συμβόλαια της </a:t>
            </a:r>
            <a:r>
              <a:rPr lang="en-US" dirty="0">
                <a:effectLst/>
                <a:ea typeface="Calibri" panose="020F0502020204030204" pitchFamily="34" charset="0"/>
                <a:cs typeface="Times New Roman" panose="02020603050405020304" pitchFamily="18" charset="0"/>
              </a:rPr>
              <a:t>ESA</a:t>
            </a:r>
            <a:r>
              <a:rPr lang="el-GR" dirty="0">
                <a:effectLst/>
                <a:ea typeface="Calibri" panose="020F0502020204030204" pitchFamily="34" charset="0"/>
                <a:cs typeface="Times New Roman" panose="02020603050405020304" pitchFamily="18" charset="0"/>
              </a:rPr>
              <a:t>,</a:t>
            </a:r>
            <a:r>
              <a:rPr lang="en-US" dirty="0">
                <a:effectLst/>
                <a:ea typeface="Calibri" panose="020F0502020204030204" pitchFamily="34" charset="0"/>
                <a:cs typeface="Times New Roman" panose="02020603050405020304" pitchFamily="18" charset="0"/>
              </a:rPr>
              <a:t> </a:t>
            </a:r>
            <a:r>
              <a:rPr lang="el-GR" dirty="0">
                <a:effectLst/>
                <a:ea typeface="Calibri" panose="020F0502020204030204" pitchFamily="34" charset="0"/>
                <a:cs typeface="Times New Roman" panose="02020603050405020304" pitchFamily="18" charset="0"/>
              </a:rPr>
              <a:t>του κλάδου της βιομηχανίας στους τομείς Παρατήρησης Γης και Τηλεπικοινωνιών. </a:t>
            </a:r>
          </a:p>
          <a:p>
            <a:pPr algn="just"/>
            <a:endParaRPr lang="el-GR" sz="2000"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76649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(4)</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4001095"/>
          </a:xfrm>
          <a:prstGeom prst="rect">
            <a:avLst/>
          </a:prstGeom>
        </p:spPr>
        <p:txBody>
          <a:bodyPr wrap="square">
            <a:spAutoFit/>
          </a:bodyPr>
          <a:lstStyle/>
          <a:p>
            <a:pPr algn="just"/>
            <a:endParaRPr lang="el-GR" sz="2000" dirty="0"/>
          </a:p>
          <a:p>
            <a:pPr marL="342900" indent="-342900">
              <a:buFont typeface="Arial" panose="020B0604020202020204" pitchFamily="34" charset="0"/>
              <a:buChar char="•"/>
            </a:pPr>
            <a:r>
              <a:rPr lang="el-GR" sz="2000" b="1" i="1" u="sng" dirty="0">
                <a:solidFill>
                  <a:schemeClr val="accent6">
                    <a:lumMod val="50000"/>
                  </a:schemeClr>
                </a:solidFill>
              </a:rPr>
              <a:t>Recommendation 2: </a:t>
            </a:r>
          </a:p>
          <a:p>
            <a:r>
              <a:rPr lang="el-GR" sz="2400" b="1" i="1" dirty="0">
                <a:solidFill>
                  <a:schemeClr val="accent6">
                    <a:lumMod val="50000"/>
                  </a:schemeClr>
                </a:solidFill>
              </a:rPr>
              <a:t> </a:t>
            </a:r>
          </a:p>
          <a:p>
            <a:pPr marL="342900" indent="-342900" algn="just">
              <a:buFont typeface="Wingdings" panose="05000000000000000000" pitchFamily="2" charset="2"/>
              <a:buChar char="Ø"/>
            </a:pPr>
            <a:r>
              <a:rPr lang="el-GR" sz="2000" b="1" i="1" dirty="0" err="1">
                <a:solidFill>
                  <a:schemeClr val="accent6">
                    <a:lumMod val="50000"/>
                  </a:schemeClr>
                </a:solidFill>
              </a:rPr>
              <a:t>Ensure</a:t>
            </a:r>
            <a:r>
              <a:rPr lang="el-GR" sz="2000" b="1" i="1" dirty="0">
                <a:solidFill>
                  <a:schemeClr val="accent6">
                    <a:lumMod val="50000"/>
                  </a:schemeClr>
                </a:solidFill>
              </a:rPr>
              <a:t> the (</a:t>
            </a:r>
            <a:r>
              <a:rPr lang="el-GR" sz="2000" b="1" i="1" dirty="0" err="1">
                <a:solidFill>
                  <a:schemeClr val="accent6">
                    <a:lumMod val="50000"/>
                  </a:schemeClr>
                </a:solidFill>
              </a:rPr>
              <a:t>continuous</a:t>
            </a:r>
            <a:r>
              <a:rPr lang="el-GR" sz="2000" b="1" i="1" dirty="0">
                <a:solidFill>
                  <a:schemeClr val="accent6">
                    <a:lumMod val="50000"/>
                  </a:schemeClr>
                </a:solidFill>
              </a:rPr>
              <a:t>) </a:t>
            </a:r>
            <a:r>
              <a:rPr lang="el-GR" sz="2000" b="1" i="1" dirty="0" err="1">
                <a:solidFill>
                  <a:schemeClr val="accent6">
                    <a:lumMod val="50000"/>
                  </a:schemeClr>
                </a:solidFill>
              </a:rPr>
              <a:t>renewal</a:t>
            </a:r>
            <a:r>
              <a:rPr lang="el-GR" sz="2000" b="1" i="1" dirty="0">
                <a:solidFill>
                  <a:schemeClr val="accent6">
                    <a:lumMod val="50000"/>
                  </a:schemeClr>
                </a:solidFill>
              </a:rPr>
              <a:t> of the </a:t>
            </a:r>
            <a:r>
              <a:rPr lang="el-GR" sz="2000" b="1" i="1" dirty="0" err="1">
                <a:solidFill>
                  <a:schemeClr val="accent6">
                    <a:lumMod val="50000"/>
                  </a:schemeClr>
                </a:solidFill>
              </a:rPr>
              <a:t>temporary</a:t>
            </a:r>
            <a:r>
              <a:rPr lang="el-GR" sz="2000" b="1" i="1" dirty="0">
                <a:solidFill>
                  <a:schemeClr val="accent6">
                    <a:lumMod val="50000"/>
                  </a:schemeClr>
                </a:solidFill>
              </a:rPr>
              <a:t> </a:t>
            </a:r>
            <a:r>
              <a:rPr lang="el-GR" sz="2000" b="1" i="1" dirty="0" err="1">
                <a:solidFill>
                  <a:schemeClr val="accent6">
                    <a:lumMod val="50000"/>
                  </a:schemeClr>
                </a:solidFill>
              </a:rPr>
              <a:t>waiver</a:t>
            </a:r>
            <a:r>
              <a:rPr lang="el-GR" sz="2000" b="1" i="1" dirty="0">
                <a:solidFill>
                  <a:schemeClr val="accent6">
                    <a:lumMod val="50000"/>
                  </a:schemeClr>
                </a:solidFill>
              </a:rPr>
              <a:t> </a:t>
            </a:r>
            <a:r>
              <a:rPr lang="el-GR" sz="2000" b="1" i="1" dirty="0" err="1">
                <a:solidFill>
                  <a:schemeClr val="accent6">
                    <a:lumMod val="50000"/>
                  </a:schemeClr>
                </a:solidFill>
              </a:rPr>
              <a:t>to</a:t>
            </a:r>
            <a:r>
              <a:rPr lang="el-GR" sz="2000" b="1" i="1" dirty="0">
                <a:solidFill>
                  <a:schemeClr val="accent6">
                    <a:lumMod val="50000"/>
                  </a:schemeClr>
                </a:solidFill>
              </a:rPr>
              <a:t> the </a:t>
            </a:r>
            <a:r>
              <a:rPr lang="el-GR" sz="2000" b="1" i="1" dirty="0" err="1">
                <a:solidFill>
                  <a:schemeClr val="accent6">
                    <a:lumMod val="50000"/>
                  </a:schemeClr>
                </a:solidFill>
              </a:rPr>
              <a:t>prohibitions</a:t>
            </a:r>
            <a:r>
              <a:rPr lang="el-GR" sz="2000" b="1" i="1" dirty="0">
                <a:solidFill>
                  <a:schemeClr val="accent6">
                    <a:lumMod val="50000"/>
                  </a:schemeClr>
                </a:solidFill>
              </a:rPr>
              <a:t> on </a:t>
            </a:r>
            <a:r>
              <a:rPr lang="el-GR" sz="2000" b="1" i="1" dirty="0" err="1">
                <a:solidFill>
                  <a:schemeClr val="accent6">
                    <a:lumMod val="50000"/>
                  </a:schemeClr>
                </a:solidFill>
              </a:rPr>
              <a:t>import</a:t>
            </a:r>
            <a:r>
              <a:rPr lang="el-GR" sz="2000" b="1" i="1" dirty="0">
                <a:solidFill>
                  <a:schemeClr val="accent6">
                    <a:lumMod val="50000"/>
                  </a:schemeClr>
                </a:solidFill>
              </a:rPr>
              <a:t> and </a:t>
            </a:r>
            <a:r>
              <a:rPr lang="el-GR" sz="2000" b="1" i="1" dirty="0" err="1">
                <a:solidFill>
                  <a:schemeClr val="accent6">
                    <a:lumMod val="50000"/>
                  </a:schemeClr>
                </a:solidFill>
              </a:rPr>
              <a:t>export</a:t>
            </a:r>
            <a:r>
              <a:rPr lang="el-GR" sz="2000" b="1" i="1" dirty="0">
                <a:solidFill>
                  <a:schemeClr val="accent6">
                    <a:lumMod val="50000"/>
                  </a:schemeClr>
                </a:solidFill>
              </a:rPr>
              <a:t> of </a:t>
            </a:r>
            <a:r>
              <a:rPr lang="el-GR" sz="2000" b="1" i="1" dirty="0" err="1">
                <a:solidFill>
                  <a:schemeClr val="accent6">
                    <a:lumMod val="50000"/>
                  </a:schemeClr>
                </a:solidFill>
              </a:rPr>
              <a:t>defense</a:t>
            </a:r>
            <a:r>
              <a:rPr lang="el-GR" sz="2000" b="1" i="1" dirty="0">
                <a:solidFill>
                  <a:schemeClr val="accent6">
                    <a:lumMod val="50000"/>
                  </a:schemeClr>
                </a:solidFill>
              </a:rPr>
              <a:t> </a:t>
            </a:r>
            <a:r>
              <a:rPr lang="el-GR" sz="2000" b="1" i="1" dirty="0" err="1">
                <a:solidFill>
                  <a:schemeClr val="accent6">
                    <a:lumMod val="50000"/>
                  </a:schemeClr>
                </a:solidFill>
              </a:rPr>
              <a:t>related</a:t>
            </a:r>
            <a:r>
              <a:rPr lang="el-GR" sz="2000" b="1" i="1" dirty="0">
                <a:solidFill>
                  <a:schemeClr val="accent6">
                    <a:lumMod val="50000"/>
                  </a:schemeClr>
                </a:solidFill>
              </a:rPr>
              <a:t> </a:t>
            </a:r>
            <a:r>
              <a:rPr lang="el-GR" sz="2000" b="1" i="1" dirty="0" err="1">
                <a:solidFill>
                  <a:schemeClr val="accent6">
                    <a:lumMod val="50000"/>
                  </a:schemeClr>
                </a:solidFill>
              </a:rPr>
              <a:t>articles</a:t>
            </a:r>
            <a:r>
              <a:rPr lang="el-GR" sz="2000" b="1" i="1" dirty="0">
                <a:solidFill>
                  <a:schemeClr val="accent6">
                    <a:lumMod val="50000"/>
                  </a:schemeClr>
                </a:solidFill>
              </a:rPr>
              <a:t>, </a:t>
            </a:r>
            <a:r>
              <a:rPr lang="el-GR" sz="2000" b="1" i="1" dirty="0" err="1">
                <a:solidFill>
                  <a:schemeClr val="accent6">
                    <a:lumMod val="50000"/>
                  </a:schemeClr>
                </a:solidFill>
              </a:rPr>
              <a:t>expiring</a:t>
            </a:r>
            <a:r>
              <a:rPr lang="el-GR" sz="2000" b="1" i="1" dirty="0">
                <a:solidFill>
                  <a:schemeClr val="accent6">
                    <a:lumMod val="50000"/>
                  </a:schemeClr>
                </a:solidFill>
              </a:rPr>
              <a:t> on 30 </a:t>
            </a:r>
            <a:r>
              <a:rPr lang="el-GR" sz="2000" b="1" i="1" dirty="0" err="1">
                <a:solidFill>
                  <a:schemeClr val="accent6">
                    <a:lumMod val="50000"/>
                  </a:schemeClr>
                </a:solidFill>
              </a:rPr>
              <a:t>September</a:t>
            </a:r>
            <a:r>
              <a:rPr lang="el-GR" sz="2000" b="1" i="1" dirty="0">
                <a:solidFill>
                  <a:schemeClr val="accent6">
                    <a:lumMod val="50000"/>
                  </a:schemeClr>
                </a:solidFill>
              </a:rPr>
              <a:t> 2021.</a:t>
            </a:r>
          </a:p>
          <a:p>
            <a:pPr marL="342900" indent="-342900">
              <a:buFont typeface="Arial" panose="020B0604020202020204" pitchFamily="34" charset="0"/>
              <a:buChar char="•"/>
            </a:pPr>
            <a:endParaRPr lang="el-GR" sz="2400" dirty="0"/>
          </a:p>
          <a:p>
            <a:pPr marL="285750" indent="-285750">
              <a:buFont typeface="Arial" panose="020B0604020202020204" pitchFamily="34" charset="0"/>
              <a:buChar char="•"/>
            </a:pPr>
            <a:r>
              <a:rPr lang="el-GR" dirty="0"/>
              <a:t>Έχει ανανεωθεί το </a:t>
            </a:r>
            <a:r>
              <a:rPr lang="en-US" dirty="0"/>
              <a:t>temporary Waiver </a:t>
            </a:r>
            <a:r>
              <a:rPr lang="el-GR" dirty="0"/>
              <a:t>που αφορά το θέμα </a:t>
            </a:r>
            <a:r>
              <a:rPr lang="en-US" dirty="0"/>
              <a:t>ITAR</a:t>
            </a:r>
            <a:r>
              <a:rPr lang="el-GR" dirty="0"/>
              <a:t>, μέχρι τον Σεπτέμβριο του 2022</a:t>
            </a:r>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30244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(5)</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962150" y="867991"/>
            <a:ext cx="10709190" cy="8371523"/>
          </a:xfrm>
          <a:prstGeom prst="rect">
            <a:avLst/>
          </a:prstGeom>
        </p:spPr>
        <p:txBody>
          <a:bodyPr wrap="square">
            <a:spAutoFit/>
          </a:bodyPr>
          <a:lstStyle/>
          <a:p>
            <a:pPr algn="just"/>
            <a:endParaRPr lang="el-GR" sz="2000" dirty="0"/>
          </a:p>
          <a:p>
            <a:pPr marL="342900" indent="-342900">
              <a:buFont typeface="Arial" panose="020B0604020202020204" pitchFamily="34" charset="0"/>
              <a:buChar char="•"/>
            </a:pPr>
            <a:r>
              <a:rPr lang="el-GR" b="1" i="1" u="sng" dirty="0"/>
              <a:t>Recommendation 3: </a:t>
            </a:r>
          </a:p>
          <a:p>
            <a:r>
              <a:rPr lang="el-GR" b="1" i="1" dirty="0"/>
              <a:t> </a:t>
            </a:r>
          </a:p>
          <a:p>
            <a:pPr marL="342900" indent="-342900" algn="just">
              <a:buFont typeface="Wingdings" panose="05000000000000000000" pitchFamily="2" charset="2"/>
              <a:buChar char="Ø"/>
            </a:pPr>
            <a:r>
              <a:rPr lang="en-US" b="1" i="1" dirty="0"/>
              <a:t>Increase the cooperation and links between Cypriot industrial entities and potential customers of Cypriot entities, with entities in ESA member states and other EU countries (Malta and Croatia in particular to help build to Cyprus’s ambitions as a regional hub). </a:t>
            </a:r>
            <a:endParaRPr lang="el-GR" sz="1700" b="1" i="1" dirty="0"/>
          </a:p>
          <a:p>
            <a:pPr algn="just"/>
            <a:endParaRPr lang="el-GR" sz="1700" b="1" i="1" dirty="0"/>
          </a:p>
          <a:p>
            <a:pPr algn="just"/>
            <a:r>
              <a:rPr lang="el-GR" dirty="0"/>
              <a:t>Για να επιτευχθεί η πιο πάνω σύσταση η </a:t>
            </a:r>
            <a:r>
              <a:rPr lang="en-US" dirty="0"/>
              <a:t>ESA </a:t>
            </a:r>
            <a:r>
              <a:rPr lang="el-GR" dirty="0"/>
              <a:t>εισηγείται την : </a:t>
            </a:r>
          </a:p>
          <a:p>
            <a:pPr marL="342900" lvl="0" indent="-342900" algn="just">
              <a:lnSpc>
                <a:spcPct val="150000"/>
              </a:lnSpc>
              <a:buFont typeface="Symbol" panose="05050102010706020507" pitchFamily="18" charset="2"/>
              <a:buChar char=""/>
            </a:pPr>
            <a:r>
              <a:rPr lang="el-GR" dirty="0"/>
              <a:t>Ενίσχυση της Διεθνούς συνεργασία (ιδιαίτερα με ΚΜ της ESA ) </a:t>
            </a:r>
            <a:r>
              <a:rPr lang="el-GR" dirty="0" err="1"/>
              <a:t>π.χ</a:t>
            </a:r>
            <a:r>
              <a:rPr lang="el-GR" dirty="0"/>
              <a:t> μέσω συμμετοχής σε κοινοπραξίες για υποβολή προτάσεων ή/και εκτέλεση έργων σε χώρες της Ευρώπης (στα επόμενα </a:t>
            </a:r>
            <a:r>
              <a:rPr lang="el-GR" dirty="0" err="1"/>
              <a:t>calls</a:t>
            </a:r>
            <a:r>
              <a:rPr lang="el-GR" dirty="0"/>
              <a:t> (</a:t>
            </a:r>
            <a:r>
              <a:rPr lang="el-GR" dirty="0" err="1"/>
              <a:t>π.χ</a:t>
            </a:r>
            <a:r>
              <a:rPr lang="el-GR" dirty="0"/>
              <a:t> </a:t>
            </a:r>
            <a:r>
              <a:rPr lang="en-US" dirty="0"/>
              <a:t>Call</a:t>
            </a:r>
            <a:r>
              <a:rPr lang="el-GR" dirty="0"/>
              <a:t> 8) ίσως γίνει υποχρεωτικό)</a:t>
            </a:r>
          </a:p>
          <a:p>
            <a:pPr lvl="0" algn="just">
              <a:lnSpc>
                <a:spcPct val="150000"/>
              </a:lnSpc>
            </a:pPr>
            <a:endParaRPr lang="el-GR" dirty="0"/>
          </a:p>
          <a:p>
            <a:pPr lvl="0" algn="just">
              <a:lnSpc>
                <a:spcPct val="150000"/>
              </a:lnSpc>
            </a:pPr>
            <a:r>
              <a:rPr lang="el-GR" dirty="0"/>
              <a:t>Ενημέρωση για το πώς θα επιτευχθεί αυτό θα γίνει σε σχετική ημερίδα που προγραμματίζεται στα τέλη Σεπτεμβρίου. Στην ίδια ημερίδα θα παρουσιάσουν στο οικοσύστημα, συγκεκριμένα </a:t>
            </a:r>
            <a:r>
              <a:rPr lang="en-US" dirty="0"/>
              <a:t>entities </a:t>
            </a:r>
            <a:r>
              <a:rPr lang="el-GR" dirty="0"/>
              <a:t>που έχουν κερδίσει και ολοκληρώσει συμβόλαιο της </a:t>
            </a:r>
            <a:r>
              <a:rPr lang="en-US" dirty="0"/>
              <a:t>ESA</a:t>
            </a:r>
            <a:r>
              <a:rPr lang="el-GR" dirty="0"/>
              <a:t>,</a:t>
            </a:r>
            <a:r>
              <a:rPr lang="en-US" dirty="0"/>
              <a:t> </a:t>
            </a:r>
            <a:r>
              <a:rPr lang="el-GR" dirty="0"/>
              <a:t>τις εμπειρίες τους και </a:t>
            </a:r>
            <a:r>
              <a:rPr lang="en-US" dirty="0"/>
              <a:t>best practices</a:t>
            </a:r>
            <a:r>
              <a:rPr lang="el-GR" dirty="0"/>
              <a:t>, ούτως ώστε να έχουμε προώθηση της ευαισθητοποίησης και της ανταλλαγής εντός της κυπριακής κοινότητας που συμμετέχει στις δραστηριότητες της ESA.</a:t>
            </a:r>
          </a:p>
          <a:p>
            <a:pPr algn="just"/>
            <a:endParaRPr lang="el-GR" sz="2400" dirty="0"/>
          </a:p>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41531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(6)</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4462760"/>
          </a:xfrm>
          <a:prstGeom prst="rect">
            <a:avLst/>
          </a:prstGeom>
        </p:spPr>
        <p:txBody>
          <a:bodyPr wrap="square">
            <a:spAutoFit/>
          </a:bodyPr>
          <a:lstStyle/>
          <a:p>
            <a:endParaRPr lang="el-GR" sz="2400" dirty="0"/>
          </a:p>
          <a:p>
            <a:pPr marL="342900" indent="-342900">
              <a:buFont typeface="Arial" panose="020B0604020202020204" pitchFamily="34" charset="0"/>
              <a:buChar char="•"/>
            </a:pPr>
            <a:r>
              <a:rPr lang="el-GR" sz="2000" b="1" i="1" u="sng" dirty="0">
                <a:solidFill>
                  <a:schemeClr val="accent6">
                    <a:lumMod val="50000"/>
                  </a:schemeClr>
                </a:solidFill>
              </a:rPr>
              <a:t>Recommendation 4:</a:t>
            </a:r>
          </a:p>
          <a:p>
            <a:endParaRPr lang="el-GR" sz="2000" b="1" i="1" u="sng" dirty="0">
              <a:solidFill>
                <a:schemeClr val="accent6">
                  <a:lumMod val="50000"/>
                </a:schemeClr>
              </a:solidFill>
            </a:endParaRPr>
          </a:p>
          <a:p>
            <a:pPr marL="342900" indent="-342900" algn="just">
              <a:buFont typeface="Wingdings" panose="05000000000000000000" pitchFamily="2" charset="2"/>
              <a:buChar char="Ø"/>
            </a:pPr>
            <a:r>
              <a:rPr lang="en-US" sz="2000" b="1" i="1" dirty="0">
                <a:solidFill>
                  <a:schemeClr val="accent6">
                    <a:lumMod val="50000"/>
                  </a:schemeClr>
                </a:solidFill>
              </a:rPr>
              <a:t>In view of the mentioned “Strategic Competition Act of 2021” and the upcoming EU-US discussions, Cyprus (and Malta), is encouraged to implement a medium-term plan to ensure the listing of Cyprus in the A:5 Country Group and benefit from the Strategic Trade Authorization. </a:t>
            </a:r>
            <a:endParaRPr lang="el-GR" sz="2000" b="1" i="1" dirty="0">
              <a:solidFill>
                <a:schemeClr val="accent6">
                  <a:lumMod val="50000"/>
                </a:schemeClr>
              </a:solidFill>
            </a:endParaRPr>
          </a:p>
          <a:p>
            <a:endParaRPr lang="el-GR" dirty="0"/>
          </a:p>
          <a:p>
            <a:pPr marL="285750" indent="-285750">
              <a:buFont typeface="Wingdings" panose="05000000000000000000" pitchFamily="2" charset="2"/>
              <a:buChar char="Ø"/>
            </a:pPr>
            <a:endParaRPr lang="el-GR" dirty="0"/>
          </a:p>
          <a:p>
            <a:pPr marL="285750" indent="-285750">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Συνεχίζεται ο συντονισμός με ΥΠΕΞ ούτως ώστε η Κύπρος να ενταχθεί στο </a:t>
            </a:r>
            <a:r>
              <a:rPr lang="en-US" sz="1800" dirty="0">
                <a:effectLst/>
                <a:latin typeface="Arial" panose="020B0604020202020204" pitchFamily="34" charset="0"/>
                <a:ea typeface="Calibri" panose="020F0502020204030204" pitchFamily="34" charset="0"/>
                <a:cs typeface="Times New Roman" panose="02020603050405020304" pitchFamily="18" charset="0"/>
              </a:rPr>
              <a:t>A</a:t>
            </a:r>
            <a:r>
              <a:rPr lang="el-GR" sz="1800" dirty="0">
                <a:effectLst/>
                <a:latin typeface="Arial" panose="020B0604020202020204" pitchFamily="34" charset="0"/>
                <a:ea typeface="Calibri" panose="020F0502020204030204" pitchFamily="34" charset="0"/>
                <a:cs typeface="Times New Roman" panose="02020603050405020304" pitchFamily="18" charset="0"/>
              </a:rPr>
              <a:t>5 </a:t>
            </a:r>
            <a:r>
              <a:rPr lang="en-US" sz="1800" dirty="0">
                <a:effectLst/>
                <a:latin typeface="Arial" panose="020B0604020202020204" pitchFamily="34" charset="0"/>
                <a:ea typeface="Calibri" panose="020F0502020204030204" pitchFamily="34" charset="0"/>
                <a:cs typeface="Times New Roman" panose="02020603050405020304" pitchFamily="18" charset="0"/>
              </a:rPr>
              <a:t>Group </a:t>
            </a:r>
            <a:r>
              <a:rPr lang="el-GR" sz="1800" dirty="0">
                <a:effectLst/>
                <a:latin typeface="Arial" panose="020B0604020202020204" pitchFamily="34" charset="0"/>
                <a:ea typeface="Calibri" panose="020F0502020204030204" pitchFamily="34" charset="0"/>
                <a:cs typeface="Times New Roman" panose="02020603050405020304" pitchFamily="18" charset="0"/>
              </a:rPr>
              <a:t>και να επιλυθεί το πρόβλημα που αφορά το θέμα </a:t>
            </a:r>
            <a:r>
              <a:rPr lang="en-US" sz="1800" dirty="0">
                <a:effectLst/>
                <a:latin typeface="Arial" panose="020B0604020202020204" pitchFamily="34" charset="0"/>
                <a:ea typeface="Calibri" panose="020F0502020204030204" pitchFamily="34" charset="0"/>
                <a:cs typeface="Times New Roman" panose="02020603050405020304" pitchFamily="18" charset="0"/>
              </a:rPr>
              <a:t>ITAR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268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(7)</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802931" y="925375"/>
            <a:ext cx="10709190" cy="6473567"/>
          </a:xfrm>
          <a:prstGeom prst="rect">
            <a:avLst/>
          </a:prstGeom>
        </p:spPr>
        <p:txBody>
          <a:bodyPr wrap="square">
            <a:spAutoFit/>
          </a:bodyPr>
          <a:lstStyle/>
          <a:p>
            <a:endParaRPr lang="el-GR" dirty="0"/>
          </a:p>
          <a:p>
            <a:pPr marL="342900" indent="-342900">
              <a:buFont typeface="Arial" panose="020B0604020202020204" pitchFamily="34" charset="0"/>
              <a:buChar char="•"/>
            </a:pPr>
            <a:r>
              <a:rPr lang="el-GR" sz="2000" b="1" i="1" u="sng" dirty="0">
                <a:solidFill>
                  <a:schemeClr val="accent6">
                    <a:lumMod val="50000"/>
                  </a:schemeClr>
                </a:solidFill>
              </a:rPr>
              <a:t>Recommendation 5:</a:t>
            </a:r>
          </a:p>
          <a:p>
            <a:r>
              <a:rPr lang="en-US" b="1" i="1" dirty="0">
                <a:solidFill>
                  <a:schemeClr val="accent6">
                    <a:lumMod val="50000"/>
                  </a:schemeClr>
                </a:solidFill>
              </a:rPr>
              <a:t> </a:t>
            </a:r>
            <a:endParaRPr lang="el-GR" b="1" i="1" dirty="0">
              <a:solidFill>
                <a:schemeClr val="accent6">
                  <a:lumMod val="50000"/>
                </a:schemeClr>
              </a:solidFill>
            </a:endParaRPr>
          </a:p>
          <a:p>
            <a:pPr marL="342900" indent="-342900" algn="just">
              <a:buFont typeface="Wingdings" panose="05000000000000000000" pitchFamily="2" charset="2"/>
              <a:buChar char="Ø"/>
            </a:pPr>
            <a:r>
              <a:rPr lang="en-US" sz="2000" b="1" i="1" dirty="0">
                <a:solidFill>
                  <a:schemeClr val="accent6">
                    <a:lumMod val="50000"/>
                  </a:schemeClr>
                </a:solidFill>
              </a:rPr>
              <a:t>With the PECS agreement ending on the midnight of the 4th of July 2022, the agreement of the future Cyprus-ESA relationship is very important to reach in 2021. ESA recommends to focus on avoiding a gap in the development funding with the next agreement. Breaks in funding are considered to be detrimental to capability development and stakeholder business planning. Hence agreement (and ratification) of the next step needs to occur before July 2022.</a:t>
            </a:r>
          </a:p>
          <a:p>
            <a:pPr algn="just"/>
            <a:endParaRPr lang="en-US" sz="2000" dirty="0">
              <a:solidFill>
                <a:schemeClr val="accent6">
                  <a:lumMod val="50000"/>
                </a:schemeClr>
              </a:solidFill>
            </a:endParaRPr>
          </a:p>
          <a:p>
            <a:pPr marL="342900" lvl="0" indent="-342900" algn="just">
              <a:lnSpc>
                <a:spcPct val="150000"/>
              </a:lnSpc>
              <a:spcAft>
                <a:spcPts val="800"/>
              </a:spcAft>
              <a:buFont typeface="Symbol" panose="05050102010706020507" pitchFamily="18" charset="2"/>
              <a:buChar char=""/>
            </a:pPr>
            <a:r>
              <a:rPr lang="el-GR" sz="1700" dirty="0"/>
              <a:t>Έχει ολοκληρωθεί η διαδικασία επικύρωσης της νέας συμφωνίας.</a:t>
            </a:r>
          </a:p>
          <a:p>
            <a:pPr marL="342900" indent="-342900">
              <a:buFont typeface="Arial" panose="020B0604020202020204" pitchFamily="34" charset="0"/>
              <a:buChar char="•"/>
            </a:pPr>
            <a:r>
              <a:rPr lang="el-GR" sz="2000" b="1" i="1" u="sng" dirty="0" err="1">
                <a:solidFill>
                  <a:schemeClr val="accent6">
                    <a:lumMod val="50000"/>
                  </a:schemeClr>
                </a:solidFill>
              </a:rPr>
              <a:t>Recommendation</a:t>
            </a:r>
            <a:r>
              <a:rPr lang="el-GR" sz="2000" b="1" i="1" u="sng" dirty="0">
                <a:solidFill>
                  <a:schemeClr val="accent6">
                    <a:lumMod val="50000"/>
                  </a:schemeClr>
                </a:solidFill>
              </a:rPr>
              <a:t> 6:</a:t>
            </a:r>
          </a:p>
          <a:p>
            <a:r>
              <a:rPr lang="en-US" b="1" i="1" dirty="0">
                <a:solidFill>
                  <a:schemeClr val="accent6">
                    <a:lumMod val="50000"/>
                  </a:schemeClr>
                </a:solidFill>
              </a:rPr>
              <a:t> </a:t>
            </a:r>
            <a:endParaRPr lang="el-GR" b="1" i="1" dirty="0">
              <a:solidFill>
                <a:schemeClr val="accent6">
                  <a:lumMod val="50000"/>
                </a:schemeClr>
              </a:solidFill>
            </a:endParaRPr>
          </a:p>
          <a:p>
            <a:pPr marL="342900" indent="-342900" algn="just">
              <a:buFont typeface="Wingdings" panose="05000000000000000000" pitchFamily="2" charset="2"/>
              <a:buChar char="Ø"/>
            </a:pPr>
            <a:r>
              <a:rPr lang="en-US" sz="2000" b="1" i="1" dirty="0">
                <a:solidFill>
                  <a:schemeClr val="accent6">
                    <a:lumMod val="50000"/>
                  </a:schemeClr>
                </a:solidFill>
              </a:rPr>
              <a:t>Increase the amount of technical and business support from ESA to Cypriot entities. </a:t>
            </a:r>
            <a:endParaRPr lang="el-GR" b="1" i="1" dirty="0"/>
          </a:p>
          <a:p>
            <a:endParaRPr lang="en-US" dirty="0"/>
          </a:p>
          <a:p>
            <a:pPr marL="342900" indent="-342900" algn="just">
              <a:lnSpc>
                <a:spcPct val="150000"/>
              </a:lnSpc>
              <a:buFont typeface="Symbol" panose="05050102010706020507" pitchFamily="18" charset="2"/>
              <a:buChar char=""/>
            </a:pPr>
            <a:r>
              <a:rPr lang="el-GR" sz="1700" dirty="0"/>
              <a:t>Σημειώθηκε καλή πρόοδος</a:t>
            </a:r>
            <a:r>
              <a:rPr lang="en-US" sz="1700" dirty="0"/>
              <a:t>, </a:t>
            </a:r>
            <a:r>
              <a:rPr lang="el-GR" sz="1700" dirty="0"/>
              <a:t>με τα </a:t>
            </a:r>
            <a:r>
              <a:rPr lang="en-US" sz="1700" dirty="0"/>
              <a:t>Company Visits</a:t>
            </a:r>
            <a:r>
              <a:rPr lang="el-GR" sz="1700" dirty="0"/>
              <a:t> </a:t>
            </a:r>
            <a:r>
              <a:rPr lang="en-US" sz="1700" dirty="0"/>
              <a:t>(next in September),  </a:t>
            </a:r>
            <a:r>
              <a:rPr lang="el-GR" sz="1700" dirty="0"/>
              <a:t>και το </a:t>
            </a:r>
            <a:r>
              <a:rPr lang="en-US" sz="1700" dirty="0"/>
              <a:t>ECSS training (May). </a:t>
            </a:r>
            <a:r>
              <a:rPr lang="el-GR" sz="1700" dirty="0"/>
              <a:t>Το επόμενο έτος θα πραγματοποιηθεί το </a:t>
            </a:r>
            <a:r>
              <a:rPr lang="en-US" sz="1700" dirty="0"/>
              <a:t>Space project management and project control Training course. </a:t>
            </a:r>
            <a:r>
              <a:rPr lang="el-GR" sz="1700" dirty="0"/>
              <a:t>Επιπρόσθετα θα συνεχίσουν τα </a:t>
            </a:r>
            <a:r>
              <a:rPr lang="en-US" sz="1700" dirty="0"/>
              <a:t>Company Visits.</a:t>
            </a:r>
            <a:endParaRPr lang="el-GR" sz="1700"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31273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(7)</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802931" y="1144828"/>
            <a:ext cx="10709190" cy="8084264"/>
          </a:xfrm>
          <a:prstGeom prst="rect">
            <a:avLst/>
          </a:prstGeom>
        </p:spPr>
        <p:txBody>
          <a:bodyPr wrap="square">
            <a:spAutoFit/>
          </a:bodyPr>
          <a:lstStyle/>
          <a:p>
            <a:pPr algn="just"/>
            <a:endParaRPr lang="el-GR" sz="2000" dirty="0"/>
          </a:p>
          <a:p>
            <a:pPr marL="342900" indent="-342900">
              <a:buFont typeface="Arial" panose="020B0604020202020204" pitchFamily="34" charset="0"/>
              <a:buChar char="•"/>
            </a:pPr>
            <a:r>
              <a:rPr lang="el-GR" sz="2000" b="1" i="1" u="sng" dirty="0"/>
              <a:t>Recommendation 7:</a:t>
            </a:r>
          </a:p>
          <a:p>
            <a:r>
              <a:rPr lang="en-US" sz="2000" b="1" i="1" dirty="0"/>
              <a:t> </a:t>
            </a:r>
            <a:endParaRPr lang="el-GR" sz="2000" b="1" i="1" dirty="0"/>
          </a:p>
          <a:p>
            <a:pPr marL="342900" indent="-342900" algn="just">
              <a:buFont typeface="Wingdings" panose="05000000000000000000" pitchFamily="2" charset="2"/>
              <a:buChar char="Ø"/>
            </a:pPr>
            <a:r>
              <a:rPr lang="en-US" sz="2000" b="1" i="1" dirty="0"/>
              <a:t>Focus on developing mature recurring products and services that can be commercially exploited. This implies also applying the relevant ECSS standards and the exploitation of research performed by Academia.</a:t>
            </a:r>
            <a:endParaRPr lang="el-GR" sz="2000" b="1" i="1" dirty="0"/>
          </a:p>
          <a:p>
            <a:pPr marL="342900" indent="-342900" algn="just">
              <a:buFont typeface="Wingdings" panose="05000000000000000000" pitchFamily="2" charset="2"/>
              <a:buChar char="Ø"/>
            </a:pPr>
            <a:endParaRPr lang="el-GR" sz="2000" b="1" i="1" dirty="0"/>
          </a:p>
          <a:p>
            <a:pPr algn="just">
              <a:lnSpc>
                <a:spcPct val="150000"/>
              </a:lnSpc>
              <a:spcAft>
                <a:spcPts val="800"/>
              </a:spcAft>
            </a:pPr>
            <a:r>
              <a:rPr lang="el-GR" sz="1600" dirty="0">
                <a:effectLst/>
                <a:ea typeface="Calibri" panose="020F0502020204030204" pitchFamily="34" charset="0"/>
                <a:cs typeface="Times New Roman" panose="02020603050405020304" pitchFamily="18" charset="0"/>
              </a:rPr>
              <a:t>Σύμφωνα με την </a:t>
            </a:r>
            <a:r>
              <a:rPr lang="en-US" sz="1600" dirty="0">
                <a:effectLst/>
                <a:ea typeface="Calibri" panose="020F0502020204030204" pitchFamily="34" charset="0"/>
                <a:cs typeface="Times New Roman" panose="02020603050405020304" pitchFamily="18" charset="0"/>
              </a:rPr>
              <a:t>ESA</a:t>
            </a:r>
            <a:r>
              <a:rPr lang="el-GR" sz="1600" dirty="0">
                <a:effectLst/>
                <a:ea typeface="Calibri" panose="020F0502020204030204" pitchFamily="34" charset="0"/>
                <a:cs typeface="Times New Roman" panose="02020603050405020304" pitchFamily="18" charset="0"/>
              </a:rPr>
              <a:t> ως πρώτο βήμα ξεκινήσαμε με το </a:t>
            </a:r>
            <a:r>
              <a:rPr lang="en-US" sz="1600" dirty="0">
                <a:effectLst/>
                <a:ea typeface="Calibri" panose="020F0502020204030204" pitchFamily="34" charset="0"/>
                <a:cs typeface="Times New Roman" panose="02020603050405020304" pitchFamily="18" charset="0"/>
              </a:rPr>
              <a:t>ECSS Standards Training </a:t>
            </a:r>
            <a:r>
              <a:rPr lang="el-GR" sz="1600" dirty="0">
                <a:effectLst/>
                <a:ea typeface="Calibri" panose="020F0502020204030204" pitchFamily="34" charset="0"/>
                <a:cs typeface="Times New Roman" panose="02020603050405020304" pitchFamily="18" charset="0"/>
              </a:rPr>
              <a:t>(</a:t>
            </a:r>
            <a:r>
              <a:rPr lang="en-US" sz="1600" dirty="0">
                <a:effectLst/>
                <a:ea typeface="Calibri" panose="020F0502020204030204" pitchFamily="34" charset="0"/>
                <a:cs typeface="Times New Roman" panose="02020603050405020304" pitchFamily="18" charset="0"/>
              </a:rPr>
              <a:t>May</a:t>
            </a:r>
            <a:r>
              <a:rPr lang="el-GR" sz="1600" dirty="0">
                <a:effectLst/>
                <a:ea typeface="Calibri" panose="020F0502020204030204" pitchFamily="34" charset="0"/>
                <a:cs typeface="Times New Roman" panose="02020603050405020304" pitchFamily="18" charset="0"/>
              </a:rPr>
              <a:t>). Υπάρχουν όμως 3 βασικά στοιχεία εδώ που πρέπει να εξεταστούν:</a:t>
            </a:r>
          </a:p>
          <a:p>
            <a:pPr marL="342900" lvl="0" indent="-342900" algn="just">
              <a:lnSpc>
                <a:spcPct val="150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Πρέπει να επιτευχθεί επαρκές επίπεδο επαναλαμβανόμενων προϊόντων και υπηρεσιών είτε στην αγορά είτε πέρα ​​από το </a:t>
            </a:r>
            <a:r>
              <a:rPr lang="en-US" sz="1600" dirty="0">
                <a:effectLst/>
                <a:ea typeface="Calibri" panose="020F0502020204030204" pitchFamily="34" charset="0"/>
                <a:cs typeface="Times New Roman" panose="02020603050405020304" pitchFamily="18" charset="0"/>
              </a:rPr>
              <a:t>TRL </a:t>
            </a:r>
            <a:r>
              <a:rPr lang="el-GR" sz="1600" dirty="0">
                <a:effectLst/>
                <a:ea typeface="Calibri" panose="020F0502020204030204" pitchFamily="34" charset="0"/>
                <a:cs typeface="Times New Roman" panose="02020603050405020304" pitchFamily="18" charset="0"/>
              </a:rPr>
              <a:t>5. Αυτό είναι το κλειδί για μια βιώσιμη επιχείρηση.</a:t>
            </a:r>
          </a:p>
          <a:p>
            <a:pPr marL="342900" lvl="0" indent="-342900" algn="just">
              <a:lnSpc>
                <a:spcPct val="150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Πρέπει να γίνει Χρήση και ενσωμάτωση των </a:t>
            </a:r>
            <a:r>
              <a:rPr lang="en-US" sz="1600" dirty="0">
                <a:effectLst/>
                <a:ea typeface="Calibri" panose="020F0502020204030204" pitchFamily="34" charset="0"/>
                <a:cs typeface="Times New Roman" panose="02020603050405020304" pitchFamily="18" charset="0"/>
              </a:rPr>
              <a:t>ECSS</a:t>
            </a:r>
            <a:r>
              <a:rPr lang="el-GR" sz="1600" dirty="0">
                <a:effectLst/>
                <a:ea typeface="Calibri" panose="020F0502020204030204" pitchFamily="34" charset="0"/>
                <a:cs typeface="Times New Roman" panose="02020603050405020304" pitchFamily="18" charset="0"/>
              </a:rPr>
              <a:t> στη διαστημική βιομηχανία στην Κύπρο. Ξεκινήσαμε με την εκπαίδευση, αλλά πρέπει να το τονίσουμε ότι στα επόμενα </a:t>
            </a:r>
            <a:r>
              <a:rPr lang="en-US" sz="1600" dirty="0">
                <a:effectLst/>
                <a:ea typeface="Calibri" panose="020F0502020204030204" pitchFamily="34" charset="0"/>
                <a:cs typeface="Times New Roman" panose="02020603050405020304" pitchFamily="18" charset="0"/>
              </a:rPr>
              <a:t>calls </a:t>
            </a:r>
            <a:r>
              <a:rPr lang="el-GR" sz="1600" dirty="0">
                <a:effectLst/>
                <a:ea typeface="Calibri" panose="020F0502020204030204" pitchFamily="34" charset="0"/>
                <a:cs typeface="Times New Roman" panose="02020603050405020304" pitchFamily="18" charset="0"/>
              </a:rPr>
              <a:t>θα πρέπει να αρχίσουμε να χρησιμοποιούμε.</a:t>
            </a:r>
          </a:p>
          <a:p>
            <a:pPr marL="342900" lvl="0" indent="-342900" algn="just">
              <a:lnSpc>
                <a:spcPct val="150000"/>
              </a:lnSpc>
              <a:spcAft>
                <a:spcPts val="800"/>
              </a:spcAft>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Πρέπει να γίνει Αξιοποίηση της ακαδημαϊκής έρευνας. Αυτό συνδέεται εν μέρει με το </a:t>
            </a:r>
            <a:r>
              <a:rPr lang="en-US" sz="1600" dirty="0">
                <a:effectLst/>
                <a:ea typeface="Calibri" panose="020F0502020204030204" pitchFamily="34" charset="0"/>
                <a:cs typeface="Times New Roman" panose="02020603050405020304" pitchFamily="18" charset="0"/>
              </a:rPr>
              <a:t>BIC</a:t>
            </a:r>
            <a:r>
              <a:rPr lang="el-GR" sz="1600"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Business Incubator Center</a:t>
            </a:r>
            <a:r>
              <a:rPr lang="el-GR" sz="1600" dirty="0">
                <a:effectLst/>
                <a:ea typeface="Calibri" panose="020F0502020204030204" pitchFamily="34" charset="0"/>
                <a:cs typeface="Times New Roman" panose="02020603050405020304" pitchFamily="18" charset="0"/>
              </a:rPr>
              <a:t>) αλλά τα Ινστιτούτα/Κέντρα Αριστείας πρέπει να διαμορφώσουν ξεκάθαρη ταυτότητα και στόχους καθώς </a:t>
            </a:r>
            <a:r>
              <a:rPr lang="el-GR" sz="1600" dirty="0">
                <a:ea typeface="Calibri" panose="020F0502020204030204" pitchFamily="34" charset="0"/>
                <a:cs typeface="Times New Roman" panose="02020603050405020304" pitchFamily="18" charset="0"/>
              </a:rPr>
              <a:t>κ</a:t>
            </a:r>
            <a:r>
              <a:rPr lang="el-GR" sz="1600" dirty="0">
                <a:effectLst/>
                <a:ea typeface="Calibri" panose="020F0502020204030204" pitchFamily="34" charset="0"/>
                <a:cs typeface="Times New Roman" panose="02020603050405020304" pitchFamily="18" charset="0"/>
              </a:rPr>
              <a:t>αι να αρχίσουν να παράγουν βιώσιμα προϊόντα/υπηρεσίες και να δημιουργήσουν σχετικά </a:t>
            </a:r>
            <a:r>
              <a:rPr lang="el-GR" sz="1600" dirty="0" err="1">
                <a:effectLst/>
                <a:ea typeface="Calibri" panose="020F0502020204030204" pitchFamily="34" charset="0"/>
                <a:cs typeface="Times New Roman" panose="02020603050405020304" pitchFamily="18" charset="0"/>
              </a:rPr>
              <a:t>start-ups</a:t>
            </a:r>
            <a:r>
              <a:rPr lang="el-GR" sz="1600" dirty="0">
                <a:effectLst/>
                <a:ea typeface="Calibri" panose="020F0502020204030204" pitchFamily="34" charset="0"/>
                <a:cs typeface="Times New Roman" panose="02020603050405020304" pitchFamily="18" charset="0"/>
              </a:rPr>
              <a:t>/</a:t>
            </a:r>
            <a:r>
              <a:rPr lang="el-GR" sz="1600" dirty="0" err="1">
                <a:effectLst/>
                <a:ea typeface="Calibri" panose="020F0502020204030204" pitchFamily="34" charset="0"/>
                <a:cs typeface="Times New Roman" panose="02020603050405020304" pitchFamily="18" charset="0"/>
              </a:rPr>
              <a:t>spin-offs</a:t>
            </a:r>
            <a:r>
              <a:rPr lang="el-GR" sz="1600" dirty="0">
                <a:effectLst/>
                <a:ea typeface="Calibri" panose="020F0502020204030204" pitchFamily="34" charset="0"/>
                <a:cs typeface="Times New Roman" panose="02020603050405020304" pitchFamily="18" charset="0"/>
              </a:rPr>
              <a:t>.</a:t>
            </a:r>
          </a:p>
          <a:p>
            <a:pPr algn="just"/>
            <a:endParaRPr lang="el-GR" sz="2000" b="1" i="1" dirty="0"/>
          </a:p>
          <a:p>
            <a:r>
              <a:rPr lang="en-US" sz="2000" dirty="0"/>
              <a:t> </a:t>
            </a:r>
            <a:endParaRPr lang="el-GR" sz="2000" dirty="0"/>
          </a:p>
          <a:p>
            <a:pPr algn="just"/>
            <a:endParaRPr lang="el-GR" sz="2000"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04630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(9)</a:t>
            </a:r>
          </a:p>
        </p:txBody>
      </p:sp>
      <p:sp>
        <p:nvSpPr>
          <p:cNvPr id="3" name="Slide Number Placeholder 2"/>
          <p:cNvSpPr>
            <a:spLocks noGrp="1"/>
          </p:cNvSpPr>
          <p:nvPr>
            <p:ph type="sldNum" sz="quarter" idx="12"/>
          </p:nvPr>
        </p:nvSpPr>
        <p:spPr/>
        <p:txBody>
          <a:bodyPr/>
          <a:lstStyle/>
          <a:p>
            <a:fld id="{459C3B32-BD27-46F1-B95C-E1ADAECAF7BF}" type="slidenum">
              <a:rPr lang="en-US" smtClean="0"/>
              <a:pPr/>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780220" y="652277"/>
            <a:ext cx="10709190" cy="7325082"/>
          </a:xfrm>
          <a:prstGeom prst="rect">
            <a:avLst/>
          </a:prstGeom>
        </p:spPr>
        <p:txBody>
          <a:bodyPr wrap="square">
            <a:spAutoFit/>
          </a:bodyPr>
          <a:lstStyle/>
          <a:p>
            <a:pPr algn="just"/>
            <a:endParaRPr lang="el-GR" sz="2000" dirty="0"/>
          </a:p>
          <a:p>
            <a:endParaRPr lang="el-GR" sz="2000" dirty="0"/>
          </a:p>
          <a:p>
            <a:pPr marL="342900" indent="-342900">
              <a:buFont typeface="Arial" panose="020B0604020202020204" pitchFamily="34" charset="0"/>
              <a:buChar char="•"/>
            </a:pPr>
            <a:r>
              <a:rPr lang="el-GR" sz="2000" b="1" i="1" u="sng" dirty="0">
                <a:solidFill>
                  <a:schemeClr val="accent6">
                    <a:lumMod val="50000"/>
                  </a:schemeClr>
                </a:solidFill>
              </a:rPr>
              <a:t>Recommendation 8:</a:t>
            </a:r>
          </a:p>
          <a:p>
            <a:r>
              <a:rPr lang="en-US" sz="2000" b="1" i="1" dirty="0">
                <a:solidFill>
                  <a:schemeClr val="accent6">
                    <a:lumMod val="50000"/>
                  </a:schemeClr>
                </a:solidFill>
              </a:rPr>
              <a:t> </a:t>
            </a:r>
            <a:endParaRPr lang="el-GR" sz="2000" b="1" i="1" dirty="0">
              <a:solidFill>
                <a:schemeClr val="accent6">
                  <a:lumMod val="50000"/>
                </a:schemeClr>
              </a:solidFill>
            </a:endParaRPr>
          </a:p>
          <a:p>
            <a:pPr marL="342900" indent="-342900" algn="just">
              <a:buFont typeface="Wingdings" panose="05000000000000000000" pitchFamily="2" charset="2"/>
              <a:buChar char="Ø"/>
            </a:pPr>
            <a:r>
              <a:rPr lang="en-US" sz="2000" b="1" i="1" dirty="0">
                <a:solidFill>
                  <a:schemeClr val="accent6">
                    <a:lumMod val="50000"/>
                  </a:schemeClr>
                </a:solidFill>
              </a:rPr>
              <a:t>Set up a national Space Strategy with focused objectives and focused topics and the associated funding and action plan</a:t>
            </a:r>
            <a:r>
              <a:rPr lang="en-US" sz="2000" dirty="0">
                <a:solidFill>
                  <a:schemeClr val="accent6">
                    <a:lumMod val="50000"/>
                  </a:schemeClr>
                </a:solidFill>
              </a:rPr>
              <a:t>.</a:t>
            </a:r>
            <a:endParaRPr lang="el-GR" sz="2000" dirty="0">
              <a:solidFill>
                <a:schemeClr val="accent6">
                  <a:lumMod val="50000"/>
                </a:schemeClr>
              </a:solidFill>
            </a:endParaRPr>
          </a:p>
          <a:p>
            <a:pPr marL="342900" indent="-342900" algn="just">
              <a:buFont typeface="Wingdings" panose="05000000000000000000" pitchFamily="2" charset="2"/>
              <a:buChar char="Ø"/>
            </a:pPr>
            <a:endParaRPr lang="el-GR" sz="2000" dirty="0">
              <a:solidFill>
                <a:schemeClr val="accent6">
                  <a:lumMod val="50000"/>
                </a:schemeClr>
              </a:solidFill>
            </a:endParaRPr>
          </a:p>
          <a:p>
            <a:pPr marL="342900" indent="-342900" algn="just">
              <a:lnSpc>
                <a:spcPct val="150000"/>
              </a:lnSpc>
              <a:buFont typeface="Symbol" panose="05050102010706020507" pitchFamily="18" charset="2"/>
              <a:buChar char=""/>
            </a:pPr>
            <a:r>
              <a:rPr lang="el-GR" sz="1600" dirty="0">
                <a:cs typeface="Times New Roman" panose="02020603050405020304" pitchFamily="18" charset="0"/>
              </a:rPr>
              <a:t>Δημοσιεύτηκε το προσχέδιο της Εθνικής μας Διαστημικής Στρατηγικής για δημόσια διαβούλευση με διορία για σχόλια μέχρι τις 30/6/22</a:t>
            </a:r>
          </a:p>
          <a:p>
            <a:r>
              <a:rPr lang="en-US" sz="2000" b="1" dirty="0"/>
              <a:t> </a:t>
            </a:r>
            <a:endParaRPr lang="el-GR" sz="2000" dirty="0"/>
          </a:p>
          <a:p>
            <a:pPr marL="342900" indent="-342900">
              <a:buFont typeface="Arial" panose="020B0604020202020204" pitchFamily="34" charset="0"/>
              <a:buChar char="•"/>
            </a:pPr>
            <a:r>
              <a:rPr lang="el-GR" sz="2000" b="1" i="1" u="sng" dirty="0"/>
              <a:t>Recommendation 9:</a:t>
            </a:r>
          </a:p>
          <a:p>
            <a:r>
              <a:rPr lang="en-US" sz="2000" b="1" i="1" dirty="0"/>
              <a:t> </a:t>
            </a:r>
            <a:endParaRPr lang="el-GR" sz="2000" b="1" i="1" dirty="0"/>
          </a:p>
          <a:p>
            <a:pPr marL="342900" indent="-342900" algn="just">
              <a:buFont typeface="Wingdings" panose="05000000000000000000" pitchFamily="2" charset="2"/>
              <a:buChar char="Ø"/>
            </a:pPr>
            <a:r>
              <a:rPr lang="en-US" sz="2000" b="1" i="1" dirty="0"/>
              <a:t>Generate a ‘home’ market for EO applications both in the government (and its associated agencies) and in agriculture via policies at government level.</a:t>
            </a:r>
            <a:endParaRPr lang="el-GR" sz="2000" b="1" i="1" dirty="0"/>
          </a:p>
          <a:p>
            <a:pPr algn="just"/>
            <a:endParaRPr lang="el-GR" sz="2000" dirty="0"/>
          </a:p>
          <a:p>
            <a:pPr marL="342900" indent="-342900" algn="just">
              <a:lnSpc>
                <a:spcPct val="150000"/>
              </a:lnSpc>
              <a:buFont typeface="Symbol" panose="05050102010706020507" pitchFamily="18" charset="2"/>
              <a:buChar char=""/>
            </a:pPr>
            <a:r>
              <a:rPr lang="el-GR" sz="1600" dirty="0" err="1">
                <a:cs typeface="Times New Roman" panose="02020603050405020304" pitchFamily="18" charset="0"/>
              </a:rPr>
              <a:t>To</a:t>
            </a:r>
            <a:r>
              <a:rPr lang="el-GR" sz="1600" dirty="0">
                <a:cs typeface="Times New Roman" panose="02020603050405020304" pitchFamily="18" charset="0"/>
              </a:rPr>
              <a:t> Υφυπουργείο είναι σε συντονισμό με το </a:t>
            </a:r>
            <a:r>
              <a:rPr lang="el-GR" sz="1600" dirty="0" err="1">
                <a:cs typeface="Times New Roman" panose="02020603050405020304" pitchFamily="18" charset="0"/>
              </a:rPr>
              <a:t>ΙδΕΚ</a:t>
            </a:r>
            <a:r>
              <a:rPr lang="el-GR" sz="1600" dirty="0">
                <a:cs typeface="Times New Roman" panose="02020603050405020304" pitchFamily="18" charset="0"/>
              </a:rPr>
              <a:t> ούτως ώστε οι διαστημικές τεχνολογίες να συμπεριληφθούν ως προτεραιότητα στην Smart </a:t>
            </a:r>
            <a:r>
              <a:rPr lang="el-GR" sz="1600" dirty="0" err="1">
                <a:cs typeface="Times New Roman" panose="02020603050405020304" pitchFamily="18" charset="0"/>
              </a:rPr>
              <a:t>Specialization</a:t>
            </a:r>
            <a:r>
              <a:rPr lang="el-GR" sz="1600" dirty="0">
                <a:cs typeface="Times New Roman" panose="02020603050405020304" pitchFamily="18" charset="0"/>
              </a:rPr>
              <a:t> </a:t>
            </a:r>
            <a:r>
              <a:rPr lang="el-GR" sz="1600" dirty="0" err="1">
                <a:cs typeface="Times New Roman" panose="02020603050405020304" pitchFamily="18" charset="0"/>
              </a:rPr>
              <a:t>Strategy</a:t>
            </a:r>
            <a:r>
              <a:rPr lang="el-GR" sz="1600" dirty="0">
                <a:cs typeface="Times New Roman" panose="02020603050405020304" pitchFamily="18" charset="0"/>
              </a:rPr>
              <a:t>. Επίσης η ESA μπορεί να βοηθήσει σε αυτό μέσω χρηματοδότησης </a:t>
            </a:r>
            <a:r>
              <a:rPr lang="el-GR" sz="1600" dirty="0" err="1">
                <a:cs typeface="Times New Roman" panose="02020603050405020304" pitchFamily="18" charset="0"/>
              </a:rPr>
              <a:t>top</a:t>
            </a:r>
            <a:r>
              <a:rPr lang="el-GR" sz="1600" dirty="0">
                <a:cs typeface="Times New Roman" panose="02020603050405020304" pitchFamily="18" charset="0"/>
              </a:rPr>
              <a:t> </a:t>
            </a:r>
            <a:r>
              <a:rPr lang="el-GR" sz="1600" dirty="0" err="1">
                <a:cs typeface="Times New Roman" panose="02020603050405020304" pitchFamily="18" charset="0"/>
              </a:rPr>
              <a:t>down</a:t>
            </a:r>
            <a:r>
              <a:rPr lang="el-GR" sz="1600" dirty="0">
                <a:cs typeface="Times New Roman" panose="02020603050405020304" pitchFamily="18" charset="0"/>
              </a:rPr>
              <a:t> </a:t>
            </a:r>
            <a:r>
              <a:rPr lang="el-GR" sz="1600" dirty="0" err="1">
                <a:cs typeface="Times New Roman" panose="02020603050405020304" pitchFamily="18" charset="0"/>
              </a:rPr>
              <a:t>activities</a:t>
            </a:r>
            <a:r>
              <a:rPr lang="el-GR" sz="1600" dirty="0">
                <a:cs typeface="Times New Roman" panose="02020603050405020304" pitchFamily="18" charset="0"/>
              </a:rPr>
              <a:t> μέσω του ESA/PECS. Η πρώτη ώθηση πρέπει να προέλθει φυσικά από την Κυπριακή Κυβέρνηση. </a:t>
            </a:r>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64474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326291" y="407605"/>
            <a:ext cx="10311581" cy="713709"/>
          </a:xfrm>
        </p:spPr>
        <p:txBody>
          <a:bodyPr>
            <a:normAutofit/>
          </a:bodyPr>
          <a:lstStyle/>
          <a:p>
            <a:r>
              <a:rPr lang="el-GR" sz="3200" b="1" dirty="0"/>
              <a:t>Τμήμα Ηλεκτρονικών Επικοινωνιών</a:t>
            </a:r>
            <a:endParaRPr lang="el-GR" sz="32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997526" y="2493818"/>
            <a:ext cx="9258300" cy="2308324"/>
          </a:xfrm>
          <a:prstGeom prst="rect">
            <a:avLst/>
          </a:prstGeom>
          <a:noFill/>
        </p:spPr>
        <p:txBody>
          <a:bodyPr wrap="square" rtlCol="0">
            <a:spAutoFit/>
          </a:bodyPr>
          <a:lstStyle/>
          <a:p>
            <a:pPr algn="ctr"/>
            <a:r>
              <a:rPr lang="el-GR" sz="4800" b="1" dirty="0"/>
              <a:t>Τμήμα </a:t>
            </a:r>
            <a:r>
              <a:rPr lang="el-GR" sz="4800" b="1"/>
              <a:t>Ηλεκτρονικών Επικοινωνιών-</a:t>
            </a:r>
            <a:endParaRPr lang="el-GR" sz="4800" b="1" dirty="0"/>
          </a:p>
          <a:p>
            <a:pPr algn="ctr"/>
            <a:r>
              <a:rPr lang="el-GR" sz="4800" b="1" dirty="0"/>
              <a:t>Όραμα </a:t>
            </a:r>
            <a:endParaRPr lang="el-GR" sz="2800" dirty="0"/>
          </a:p>
        </p:txBody>
      </p:sp>
    </p:spTree>
    <p:extLst>
      <p:ext uri="{BB962C8B-B14F-4D97-AF65-F5344CB8AC3E}">
        <p14:creationId xmlns:p14="http://schemas.microsoft.com/office/powerpoint/2010/main" val="338677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(10)</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802931" y="952134"/>
            <a:ext cx="10709190" cy="7017306"/>
          </a:xfrm>
          <a:prstGeom prst="rect">
            <a:avLst/>
          </a:prstGeom>
        </p:spPr>
        <p:txBody>
          <a:bodyPr wrap="square">
            <a:spAutoFit/>
          </a:bodyPr>
          <a:lstStyle/>
          <a:p>
            <a:endParaRPr lang="el-GR" dirty="0"/>
          </a:p>
          <a:p>
            <a:pPr marL="342900" indent="-342900">
              <a:buFont typeface="Arial" panose="020B0604020202020204" pitchFamily="34" charset="0"/>
              <a:buChar char="•"/>
            </a:pPr>
            <a:r>
              <a:rPr lang="el-GR" sz="2000" b="1" i="1" u="sng" dirty="0">
                <a:solidFill>
                  <a:srgbClr val="658339"/>
                </a:solidFill>
              </a:rPr>
              <a:t>Recommendation 10:</a:t>
            </a:r>
            <a:endParaRPr lang="el-GR" b="1" i="1" dirty="0">
              <a:solidFill>
                <a:srgbClr val="658339"/>
              </a:solidFill>
            </a:endParaRPr>
          </a:p>
          <a:p>
            <a:pPr marL="342900" indent="-342900" algn="just">
              <a:buFont typeface="Wingdings" panose="05000000000000000000" pitchFamily="2" charset="2"/>
              <a:buChar char="Ø"/>
            </a:pPr>
            <a:r>
              <a:rPr lang="en-US" sz="2000" b="1" i="1" dirty="0">
                <a:solidFill>
                  <a:srgbClr val="658339"/>
                </a:solidFill>
              </a:rPr>
              <a:t>Leverage the investments coming from the EU related to EO applications (in Eratosthenes and CARE-C in particular). To effectively </a:t>
            </a:r>
            <a:r>
              <a:rPr lang="en-US" sz="2000" b="1" i="1" dirty="0" err="1">
                <a:solidFill>
                  <a:srgbClr val="658339"/>
                </a:solidFill>
              </a:rPr>
              <a:t>commercialise</a:t>
            </a:r>
            <a:r>
              <a:rPr lang="en-US" sz="2000" b="1" i="1" dirty="0">
                <a:solidFill>
                  <a:srgbClr val="658339"/>
                </a:solidFill>
              </a:rPr>
              <a:t> the research performed and exploit also the EO data </a:t>
            </a:r>
            <a:r>
              <a:rPr lang="en-US" sz="2000" b="1" i="1" dirty="0" err="1">
                <a:solidFill>
                  <a:srgbClr val="658339"/>
                </a:solidFill>
              </a:rPr>
              <a:t>centre</a:t>
            </a:r>
            <a:r>
              <a:rPr lang="en-US" sz="2000" b="1" i="1" dirty="0">
                <a:solidFill>
                  <a:srgbClr val="658339"/>
                </a:solidFill>
              </a:rPr>
              <a:t>, a start up culture should be nurtured with support and encouragement from the Institutes. A Cypriot business incubator could be considered to be set up, with links to a future PECS or RPA </a:t>
            </a:r>
            <a:r>
              <a:rPr lang="en-US" sz="2000" b="1" i="1" dirty="0" err="1">
                <a:solidFill>
                  <a:srgbClr val="658339"/>
                </a:solidFill>
              </a:rPr>
              <a:t>programme</a:t>
            </a:r>
            <a:r>
              <a:rPr lang="en-US" sz="2000" b="1" i="1" dirty="0">
                <a:solidFill>
                  <a:srgbClr val="658339"/>
                </a:solidFill>
              </a:rPr>
              <a:t> as a stepping stone to prepare for an eventual ESA BIC that the EU funding requests</a:t>
            </a:r>
            <a:r>
              <a:rPr lang="en-US" sz="2000" dirty="0">
                <a:solidFill>
                  <a:srgbClr val="658339"/>
                </a:solidFill>
              </a:rPr>
              <a:t>.</a:t>
            </a:r>
            <a:endParaRPr lang="el-GR" sz="2000" dirty="0">
              <a:solidFill>
                <a:srgbClr val="658339"/>
              </a:solidFill>
            </a:endParaRPr>
          </a:p>
          <a:p>
            <a:pPr algn="just"/>
            <a:endParaRPr lang="el-GR" sz="2000" dirty="0">
              <a:solidFill>
                <a:srgbClr val="658339"/>
              </a:solidFill>
            </a:endParaRPr>
          </a:p>
          <a:p>
            <a:pPr marL="342900" lvl="0" indent="-342900" algn="just">
              <a:lnSpc>
                <a:spcPct val="150000"/>
              </a:lnSpc>
              <a:spcAft>
                <a:spcPts val="800"/>
              </a:spcAft>
              <a:buFont typeface="Symbol" panose="05050102010706020507" pitchFamily="18" charset="2"/>
              <a:buChar char=""/>
              <a:tabLst>
                <a:tab pos="457200" algn="l"/>
              </a:tabLst>
            </a:pPr>
            <a:r>
              <a:rPr lang="el-GR" sz="1600" dirty="0">
                <a:effectLst/>
                <a:ea typeface="Calibri" panose="020F0502020204030204" pitchFamily="34" charset="0"/>
                <a:cs typeface="Times New Roman" panose="02020603050405020304" pitchFamily="18" charset="0"/>
              </a:rPr>
              <a:t>Υπό αξιολόγηση η δημιουργία </a:t>
            </a:r>
            <a:r>
              <a:rPr lang="en-US" sz="1600" dirty="0">
                <a:effectLst/>
                <a:ea typeface="Calibri" panose="020F0502020204030204" pitchFamily="34" charset="0"/>
                <a:cs typeface="Times New Roman" panose="02020603050405020304" pitchFamily="18" charset="0"/>
              </a:rPr>
              <a:t>Cyprus Space BIC (Business Incubator Center)</a:t>
            </a:r>
            <a:r>
              <a:rPr lang="el-GR" sz="1600" dirty="0">
                <a:effectLst/>
                <a:ea typeface="Calibri" panose="020F0502020204030204" pitchFamily="34" charset="0"/>
                <a:cs typeface="Times New Roman" panose="02020603050405020304" pitchFamily="18" charset="0"/>
              </a:rPr>
              <a:t>.</a:t>
            </a:r>
            <a:r>
              <a:rPr lang="en-US" sz="1600" dirty="0"/>
              <a:t> </a:t>
            </a:r>
          </a:p>
          <a:p>
            <a:pPr lvl="0" algn="just">
              <a:lnSpc>
                <a:spcPct val="150000"/>
              </a:lnSpc>
              <a:spcAft>
                <a:spcPts val="800"/>
              </a:spcAft>
              <a:tabLst>
                <a:tab pos="457200" algn="l"/>
              </a:tabLst>
            </a:pPr>
            <a:endParaRPr lang="el-GR" sz="1600" dirty="0"/>
          </a:p>
          <a:p>
            <a:pPr marL="342900" indent="-342900">
              <a:buFont typeface="Arial" panose="020B0604020202020204" pitchFamily="34" charset="0"/>
              <a:buChar char="•"/>
            </a:pPr>
            <a:r>
              <a:rPr lang="el-GR" sz="2000" b="1" u="sng" dirty="0"/>
              <a:t>Recommendation 11:</a:t>
            </a:r>
            <a:endParaRPr lang="el-GR" dirty="0"/>
          </a:p>
          <a:p>
            <a:pPr marL="342900" indent="-342900" algn="just">
              <a:buFont typeface="Wingdings" panose="05000000000000000000" pitchFamily="2" charset="2"/>
              <a:buChar char="Ø"/>
            </a:pPr>
            <a:r>
              <a:rPr lang="en-US" sz="2000" dirty="0"/>
              <a:t>Support the development of start-up companies through implementation of a PECS/BIC </a:t>
            </a:r>
            <a:r>
              <a:rPr lang="en-US" sz="2000" dirty="0" err="1"/>
              <a:t>programme</a:t>
            </a:r>
            <a:r>
              <a:rPr lang="en-US" sz="2000" dirty="0"/>
              <a:t> (different than an ESA/BIC which is an optional </a:t>
            </a:r>
            <a:r>
              <a:rPr lang="en-US" sz="2000" dirty="0" err="1"/>
              <a:t>programme</a:t>
            </a:r>
            <a:r>
              <a:rPr lang="en-US" sz="2000" dirty="0"/>
              <a:t>).</a:t>
            </a:r>
            <a:endParaRPr lang="el-GR" sz="2000" dirty="0"/>
          </a:p>
          <a:p>
            <a:endParaRPr lang="en-US" dirty="0"/>
          </a:p>
          <a:p>
            <a:pPr marL="342900" indent="-342900" algn="just">
              <a:lnSpc>
                <a:spcPct val="150000"/>
              </a:lnSpc>
              <a:spcAft>
                <a:spcPts val="800"/>
              </a:spcAft>
              <a:buFont typeface="Symbol" panose="05050102010706020507" pitchFamily="18" charset="2"/>
              <a:buChar char=""/>
              <a:tabLst>
                <a:tab pos="457200" algn="l"/>
              </a:tabLst>
            </a:pPr>
            <a:r>
              <a:rPr lang="el-GR" sz="1600" dirty="0">
                <a:cs typeface="Times New Roman" panose="02020603050405020304" pitchFamily="18" charset="0"/>
              </a:rPr>
              <a:t>Για τη υλοποίηση αυτής της σύστασης, από την πλευρά του προγράμματος PECS μπορούμε να έχουμε επικουρικά, συγκεκριμένα </a:t>
            </a:r>
            <a:r>
              <a:rPr lang="el-GR" sz="1600" dirty="0" err="1">
                <a:cs typeface="Times New Roman" panose="02020603050405020304" pitchFamily="18" charset="0"/>
              </a:rPr>
              <a:t>top-down</a:t>
            </a:r>
            <a:r>
              <a:rPr lang="el-GR" sz="1600" dirty="0">
                <a:cs typeface="Times New Roman" panose="02020603050405020304" pitchFamily="18" charset="0"/>
              </a:rPr>
              <a:t> </a:t>
            </a:r>
            <a:r>
              <a:rPr lang="el-GR" sz="1600" dirty="0" err="1">
                <a:cs typeface="Times New Roman" panose="02020603050405020304" pitchFamily="18" charset="0"/>
              </a:rPr>
              <a:t>activities</a:t>
            </a:r>
            <a:r>
              <a:rPr lang="el-GR" sz="1600" dirty="0">
                <a:cs typeface="Times New Roman" panose="02020603050405020304" pitchFamily="18" charset="0"/>
              </a:rPr>
              <a:t> ή </a:t>
            </a:r>
            <a:r>
              <a:rPr lang="el-GR" sz="1600" dirty="0" err="1">
                <a:cs typeface="Times New Roman" panose="02020603050405020304" pitchFamily="18" charset="0"/>
              </a:rPr>
              <a:t>dedicated</a:t>
            </a:r>
            <a:r>
              <a:rPr lang="el-GR" sz="1600" dirty="0">
                <a:cs typeface="Times New Roman" panose="02020603050405020304" pitchFamily="18" charset="0"/>
              </a:rPr>
              <a:t> </a:t>
            </a:r>
            <a:r>
              <a:rPr lang="el-GR" sz="1600" dirty="0" err="1">
                <a:cs typeface="Times New Roman" panose="02020603050405020304" pitchFamily="18" charset="0"/>
              </a:rPr>
              <a:t>activity</a:t>
            </a:r>
            <a:r>
              <a:rPr lang="el-GR" sz="1600" dirty="0">
                <a:cs typeface="Times New Roman" panose="02020603050405020304" pitchFamily="18" charset="0"/>
              </a:rPr>
              <a:t> </a:t>
            </a:r>
            <a:r>
              <a:rPr lang="el-GR" sz="1600" dirty="0" err="1">
                <a:cs typeface="Times New Roman" panose="02020603050405020304" pitchFamily="18" charset="0"/>
              </a:rPr>
              <a:t>type</a:t>
            </a:r>
            <a:r>
              <a:rPr lang="el-GR" sz="1600" dirty="0">
                <a:cs typeface="Times New Roman" panose="02020603050405020304" pitchFamily="18" charset="0"/>
              </a:rPr>
              <a:t>  (πάντα μέσω ανοικτών κλήσεων) σε περίπτωση που θα υλοποιηθεί το </a:t>
            </a:r>
            <a:r>
              <a:rPr lang="en-US" sz="1600" dirty="0">
                <a:cs typeface="Times New Roman" panose="02020603050405020304" pitchFamily="18" charset="0"/>
              </a:rPr>
              <a:t>Cyprus Space BIC</a:t>
            </a:r>
            <a:r>
              <a:rPr lang="el-GR" sz="1600" dirty="0">
                <a:cs typeface="Times New Roman" panose="02020603050405020304" pitchFamily="18" charset="0"/>
              </a:rPr>
              <a:t>.</a:t>
            </a:r>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53235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(11)</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802931" y="1144828"/>
            <a:ext cx="10709190" cy="4678204"/>
          </a:xfrm>
          <a:prstGeom prst="rect">
            <a:avLst/>
          </a:prstGeom>
        </p:spPr>
        <p:txBody>
          <a:bodyPr wrap="square">
            <a:spAutoFit/>
          </a:bodyPr>
          <a:lstStyle/>
          <a:p>
            <a:endParaRPr lang="el-GR" dirty="0"/>
          </a:p>
          <a:p>
            <a:pPr marL="342900" indent="-342900">
              <a:buFont typeface="Arial" panose="020B0604020202020204" pitchFamily="34" charset="0"/>
              <a:buChar char="•"/>
            </a:pPr>
            <a:r>
              <a:rPr lang="el-GR" sz="2000" b="1" i="1" u="sng" dirty="0">
                <a:solidFill>
                  <a:srgbClr val="658339"/>
                </a:solidFill>
              </a:rPr>
              <a:t>Recommendation 12:</a:t>
            </a:r>
          </a:p>
          <a:p>
            <a:r>
              <a:rPr lang="en-US" b="1" i="1" dirty="0">
                <a:solidFill>
                  <a:srgbClr val="658339"/>
                </a:solidFill>
              </a:rPr>
              <a:t> </a:t>
            </a:r>
            <a:endParaRPr lang="el-GR" b="1" i="1" dirty="0">
              <a:solidFill>
                <a:srgbClr val="658339"/>
              </a:solidFill>
            </a:endParaRPr>
          </a:p>
          <a:p>
            <a:pPr marL="342900" indent="-342900" algn="just">
              <a:buFont typeface="Wingdings" panose="05000000000000000000" pitchFamily="2" charset="2"/>
              <a:buChar char="Ø"/>
            </a:pPr>
            <a:r>
              <a:rPr lang="en-US" b="1" i="1" dirty="0">
                <a:solidFill>
                  <a:srgbClr val="658339"/>
                </a:solidFill>
              </a:rPr>
              <a:t>An assessment of the infrastructure available in Cyprus, needs and gaps has not been performed as part of this end of period report, and was only partially covered in the CERES study. Such an assessment is considered especially important due to the island status of Cyprus and the difficulty and expense in accessing infrastructure (</a:t>
            </a:r>
            <a:r>
              <a:rPr lang="en-US" b="1" i="1" dirty="0" err="1">
                <a:solidFill>
                  <a:srgbClr val="658339"/>
                </a:solidFill>
              </a:rPr>
              <a:t>manfacturing</a:t>
            </a:r>
            <a:r>
              <a:rPr lang="en-US" b="1" i="1" dirty="0">
                <a:solidFill>
                  <a:srgbClr val="658339"/>
                </a:solidFill>
              </a:rPr>
              <a:t> and testing) in other countries. Such an assessment should therefore be made, including the relevant consideration for the EU </a:t>
            </a:r>
            <a:r>
              <a:rPr lang="en-US" b="1" i="1" dirty="0" err="1">
                <a:solidFill>
                  <a:srgbClr val="658339"/>
                </a:solidFill>
              </a:rPr>
              <a:t>fundings</a:t>
            </a:r>
            <a:r>
              <a:rPr lang="en-US" b="1" i="1" dirty="0">
                <a:solidFill>
                  <a:srgbClr val="658339"/>
                </a:solidFill>
              </a:rPr>
              <a:t> such infrastructures.</a:t>
            </a:r>
            <a:endParaRPr lang="el-GR" b="1" i="1" dirty="0">
              <a:solidFill>
                <a:srgbClr val="658339"/>
              </a:solidFill>
            </a:endParaRPr>
          </a:p>
          <a:p>
            <a:endParaRPr lang="el-GR" sz="2000" b="1" u="sng" dirty="0"/>
          </a:p>
          <a:p>
            <a:endParaRPr lang="en-US" dirty="0"/>
          </a:p>
          <a:p>
            <a:pPr marL="342900" indent="-342900">
              <a:buFont typeface="Arial" panose="020B0604020202020204" pitchFamily="34" charset="0"/>
              <a:buChar char="•"/>
            </a:pPr>
            <a:r>
              <a:rPr lang="el-GR" sz="2000" dirty="0">
                <a:cs typeface="Times New Roman" panose="02020603050405020304" pitchFamily="18" charset="0"/>
              </a:rPr>
              <a:t>Όσο αφορά την έκθεση που θα περιλαμβάνει την αναγνώριση των τρεχουσών υποδομών και μελλοντικών αναγκών, η αξιολόγηση της είναι υπό ολοκλήρωση και τα παραδοτέα θα παραδοθούν πολύ σύντομα στην ESA και στην Κυπριακή αντιπροσωπεία.</a:t>
            </a:r>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949603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(12)</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741405" y="825454"/>
            <a:ext cx="11137406" cy="6694653"/>
          </a:xfrm>
          <a:prstGeom prst="rect">
            <a:avLst/>
          </a:prstGeom>
        </p:spPr>
        <p:txBody>
          <a:bodyPr wrap="square">
            <a:spAutoFit/>
          </a:bodyPr>
          <a:lstStyle/>
          <a:p>
            <a:endParaRPr lang="el-GR" sz="2000" b="1" u="sng" dirty="0"/>
          </a:p>
          <a:p>
            <a:pPr marL="342900" indent="-342900">
              <a:buFont typeface="Arial" panose="020B0604020202020204" pitchFamily="34" charset="0"/>
              <a:buChar char="•"/>
            </a:pPr>
            <a:r>
              <a:rPr lang="el-GR" sz="2000" b="1" i="1" u="sng" dirty="0"/>
              <a:t>Recommendation 13:</a:t>
            </a:r>
            <a:endParaRPr lang="el-GR" b="1" i="1" dirty="0"/>
          </a:p>
          <a:p>
            <a:pPr marL="342900" indent="-342900" algn="just">
              <a:buFont typeface="Wingdings" panose="05000000000000000000" pitchFamily="2" charset="2"/>
              <a:buChar char="Ø"/>
            </a:pPr>
            <a:r>
              <a:rPr lang="en-US" b="1" i="1" dirty="0"/>
              <a:t>Develop higher education courses that address topics relevant to space engineering and local industry in order to help secure sufficient local highly qualified workforce. Consider to combine this with a National Trainee scheme that also includes summer placements, stagers and trainees from academia to local industry</a:t>
            </a:r>
            <a:r>
              <a:rPr lang="en-US" dirty="0"/>
              <a:t>.</a:t>
            </a:r>
            <a:endParaRPr lang="el-GR" dirty="0"/>
          </a:p>
          <a:p>
            <a:pPr algn="just">
              <a:lnSpc>
                <a:spcPct val="150000"/>
              </a:lnSpc>
              <a:spcAft>
                <a:spcPts val="800"/>
              </a:spcAft>
            </a:pPr>
            <a:r>
              <a:rPr lang="en-US" sz="1600" dirty="0"/>
              <a:t> </a:t>
            </a:r>
            <a:r>
              <a:rPr lang="el-GR" sz="1600" dirty="0">
                <a:effectLst/>
                <a:ea typeface="Calibri" panose="020F0502020204030204" pitchFamily="34" charset="0"/>
                <a:cs typeface="Times New Roman" panose="02020603050405020304" pitchFamily="18" charset="0"/>
              </a:rPr>
              <a:t>Για να επιτευχθεί η πιο πάνω σύσταση  πρέπει να</a:t>
            </a:r>
            <a:r>
              <a:rPr lang="en-US" sz="1600" dirty="0">
                <a:effectLst/>
                <a:ea typeface="Calibri" panose="020F0502020204030204" pitchFamily="34" charset="0"/>
                <a:cs typeface="Times New Roman" panose="02020603050405020304" pitchFamily="18" charset="0"/>
              </a:rPr>
              <a:t>:</a:t>
            </a:r>
            <a:r>
              <a:rPr lang="el-GR" sz="1600" dirty="0">
                <a:effectLst/>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l-GR" sz="1600" dirty="0">
                <a:ea typeface="Calibri" panose="020F0502020204030204" pitchFamily="34" charset="0"/>
                <a:cs typeface="Times New Roman" panose="02020603050405020304" pitchFamily="18" charset="0"/>
              </a:rPr>
              <a:t>Καλλιεργηθεί </a:t>
            </a:r>
            <a:r>
              <a:rPr lang="el-GR" sz="1600" dirty="0">
                <a:effectLst/>
                <a:ea typeface="Calibri" panose="020F0502020204030204" pitchFamily="34" charset="0"/>
                <a:cs typeface="Times New Roman" panose="02020603050405020304" pitchFamily="18" charset="0"/>
              </a:rPr>
              <a:t>εκπαιδευτική κουλτούρα σε θέματα διαστήματος μέσω ολιστικής προσέγγισης στη δημοτική εκπαίδευση.</a:t>
            </a:r>
          </a:p>
          <a:p>
            <a:pPr marL="342900" lvl="0" indent="-342900" algn="just">
              <a:lnSpc>
                <a:spcPct val="107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Υπάρξει ενδυνάμωση της εκπαίδευσης με την ένταξη προπτυχιακών και μεταπτυχιακών προγραμμάτων διαστήματος στην αγγλική γλώσσα , που θα οδηγούσαν σε στελέχωση της κυπριακής βιομηχανίας με κατάλληλα καταρτισμένο προσωπικό.</a:t>
            </a:r>
          </a:p>
          <a:p>
            <a:pPr lvl="0" algn="just">
              <a:lnSpc>
                <a:spcPct val="107000"/>
              </a:lnSpc>
            </a:pPr>
            <a:endParaRPr lang="el-GR" sz="1600" dirty="0">
              <a:ea typeface="Calibri" panose="020F0502020204030204" pitchFamily="34" charset="0"/>
              <a:cs typeface="Times New Roman" panose="02020603050405020304" pitchFamily="18" charset="0"/>
            </a:endParaRPr>
          </a:p>
          <a:p>
            <a:pPr lvl="0" algn="just">
              <a:lnSpc>
                <a:spcPct val="107000"/>
              </a:lnSpc>
            </a:pPr>
            <a:r>
              <a:rPr lang="el-GR" sz="1600" dirty="0">
                <a:effectLst/>
                <a:ea typeface="Calibri" panose="020F0502020204030204" pitchFamily="34" charset="0"/>
                <a:cs typeface="Times New Roman" panose="02020603050405020304" pitchFamily="18" charset="0"/>
              </a:rPr>
              <a:t>Τέλος, η  ESA προσφέρει καθοδήγηση σε εκπαιδευτικούς/εκπροσώπους σχολείων σχετικά με το διαθέσιμο εκπαιδευτικό υλικό της ESA για την προώθηση των διαστημικών δραστηριοτήτων της. Επίσης μελετάται το ενδεχόμενο χρηματοδότησης Κυπρίων εκπαιδευομένων στην </a:t>
            </a:r>
            <a:r>
              <a:rPr lang="en-US" sz="1600" dirty="0">
                <a:effectLst/>
                <a:ea typeface="Calibri" panose="020F0502020204030204" pitchFamily="34" charset="0"/>
                <a:cs typeface="Times New Roman" panose="02020603050405020304" pitchFamily="18" charset="0"/>
              </a:rPr>
              <a:t>ESA </a:t>
            </a:r>
            <a:r>
              <a:rPr lang="el-GR" sz="1600" dirty="0">
                <a:effectLst/>
                <a:ea typeface="Calibri" panose="020F0502020204030204" pitchFamily="34" charset="0"/>
                <a:cs typeface="Times New Roman" panose="02020603050405020304" pitchFamily="18" charset="0"/>
              </a:rPr>
              <a:t>ή σε σχετικές με το διάστημα εταιρείες.</a:t>
            </a:r>
          </a:p>
          <a:p>
            <a:pPr lvl="0" algn="just">
              <a:lnSpc>
                <a:spcPct val="107000"/>
              </a:lnSpc>
            </a:pPr>
            <a:endParaRPr lang="el-GR" sz="2000" dirty="0"/>
          </a:p>
          <a:p>
            <a:pPr marL="342900" indent="-342900">
              <a:buFont typeface="Arial" panose="020B0604020202020204" pitchFamily="34" charset="0"/>
              <a:buChar char="•"/>
            </a:pPr>
            <a:r>
              <a:rPr lang="el-GR" sz="2000" b="1" i="1" u="sng" dirty="0" err="1">
                <a:solidFill>
                  <a:srgbClr val="658339"/>
                </a:solidFill>
              </a:rPr>
              <a:t>Recommendation</a:t>
            </a:r>
            <a:r>
              <a:rPr lang="el-GR" sz="2000" b="1" i="1" u="sng" dirty="0">
                <a:solidFill>
                  <a:srgbClr val="658339"/>
                </a:solidFill>
              </a:rPr>
              <a:t> 14:</a:t>
            </a:r>
            <a:endParaRPr lang="el-GR" b="1" i="1" dirty="0">
              <a:solidFill>
                <a:srgbClr val="658339"/>
              </a:solidFill>
            </a:endParaRPr>
          </a:p>
          <a:p>
            <a:pPr marL="342900" indent="-342900" algn="just">
              <a:buFont typeface="Wingdings" panose="05000000000000000000" pitchFamily="2" charset="2"/>
              <a:buChar char="Ø"/>
            </a:pPr>
            <a:r>
              <a:rPr lang="en-US" b="1" i="1" dirty="0">
                <a:solidFill>
                  <a:srgbClr val="658339"/>
                </a:solidFill>
              </a:rPr>
              <a:t>Act with the Government in order to improve the legal environment to support spin-offs from universities, and foster start-ups.</a:t>
            </a:r>
            <a:endParaRPr lang="el-GR" b="1" i="1" dirty="0">
              <a:solidFill>
                <a:srgbClr val="658339"/>
              </a:solidFill>
            </a:endParaRPr>
          </a:p>
          <a:p>
            <a:pPr algn="just"/>
            <a:endParaRPr lang="el-GR" b="1" i="1" dirty="0">
              <a:solidFill>
                <a:srgbClr val="658339"/>
              </a:solidFill>
            </a:endParaRPr>
          </a:p>
          <a:p>
            <a:pPr marL="342900" indent="-342900" algn="just">
              <a:lnSpc>
                <a:spcPct val="107000"/>
              </a:lnSpc>
              <a:buFont typeface="Symbol" panose="05050102010706020507" pitchFamily="18" charset="2"/>
              <a:buChar char=""/>
            </a:pPr>
            <a:r>
              <a:rPr lang="el-GR" sz="1600" dirty="0">
                <a:cs typeface="Times New Roman" panose="02020603050405020304" pitchFamily="18" charset="0"/>
              </a:rPr>
              <a:t>Νομικό πλαίσιο ετοιμάζεται από το Υφυπουργείο</a:t>
            </a:r>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15477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ESA end of Period Report and Recommendations </a:t>
            </a:r>
            <a:r>
              <a:rPr lang="el-GR" sz="2400" dirty="0"/>
              <a:t>(13)</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802931" y="1144828"/>
            <a:ext cx="10709190" cy="7279300"/>
          </a:xfrm>
          <a:prstGeom prst="rect">
            <a:avLst/>
          </a:prstGeom>
        </p:spPr>
        <p:txBody>
          <a:bodyPr wrap="square">
            <a:spAutoFit/>
          </a:bodyPr>
          <a:lstStyle/>
          <a:p>
            <a:endParaRPr lang="el-GR" dirty="0"/>
          </a:p>
          <a:p>
            <a:pPr marL="342900" indent="-342900" algn="just">
              <a:buFont typeface="Wingdings" panose="05000000000000000000" pitchFamily="2" charset="2"/>
              <a:buChar char="Ø"/>
            </a:pPr>
            <a:r>
              <a:rPr lang="el-GR" sz="2000" b="1" i="1" dirty="0"/>
              <a:t>Γενικές Παρατηρήσεις από την </a:t>
            </a:r>
            <a:r>
              <a:rPr lang="en-US" sz="2000" b="1" i="1" dirty="0"/>
              <a:t>ESA </a:t>
            </a:r>
            <a:r>
              <a:rPr lang="el-GR" sz="2000" b="1" i="1" dirty="0"/>
              <a:t>για την Βιομηχανία:</a:t>
            </a:r>
          </a:p>
          <a:p>
            <a:endParaRPr lang="el-GR" b="1" i="1" dirty="0"/>
          </a:p>
          <a:p>
            <a:pPr algn="just">
              <a:lnSpc>
                <a:spcPct val="150000"/>
              </a:lnSpc>
              <a:spcAft>
                <a:spcPts val="800"/>
              </a:spcAft>
            </a:pPr>
            <a:r>
              <a:rPr lang="el-GR" sz="1600" dirty="0">
                <a:effectLst/>
                <a:ea typeface="Calibri" panose="020F0502020204030204" pitchFamily="34" charset="0"/>
                <a:cs typeface="Times New Roman" panose="02020603050405020304" pitchFamily="18" charset="0"/>
              </a:rPr>
              <a:t>Για να γίνει η Κύπρος </a:t>
            </a:r>
            <a:r>
              <a:rPr lang="en-US" sz="1600" dirty="0">
                <a:effectLst/>
                <a:ea typeface="Calibri" panose="020F0502020204030204" pitchFamily="34" charset="0"/>
                <a:cs typeface="Times New Roman" panose="02020603050405020304" pitchFamily="18" charset="0"/>
              </a:rPr>
              <a:t>Associate Member </a:t>
            </a:r>
            <a:r>
              <a:rPr lang="el-GR" sz="1600" dirty="0">
                <a:effectLst/>
                <a:ea typeface="Calibri" panose="020F0502020204030204" pitchFamily="34" charset="0"/>
                <a:cs typeface="Times New Roman" panose="02020603050405020304" pitchFamily="18" charset="0"/>
              </a:rPr>
              <a:t>πρέπει να επιτευχθούν και οι πιο κάτω ποσοτικοί στόχοι που αφορούν την Βιομηχανία. Συγκεκριμένα</a:t>
            </a:r>
            <a:r>
              <a:rPr lang="en-US" sz="1600" dirty="0">
                <a:effectLst/>
                <a:ea typeface="Calibri" panose="020F0502020204030204" pitchFamily="34" charset="0"/>
                <a:cs typeface="Times New Roman" panose="02020603050405020304" pitchFamily="18" charset="0"/>
              </a:rPr>
              <a:t>:</a:t>
            </a:r>
            <a:endParaRPr lang="el-GR" sz="16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Ο αριθμός των εταιρειών στον κλάδο Βιομηχανίας (με προϊόντα ή υπηρεσίες Παρατήρησης Γης) οι οποίες να έχουν στην κατοχή τους πέραν του ενός (1) ECS/PECS </a:t>
            </a:r>
            <a:r>
              <a:rPr lang="el-GR" sz="1600" dirty="0" err="1">
                <a:effectLst/>
                <a:ea typeface="Calibri" panose="020F0502020204030204" pitchFamily="34" charset="0"/>
                <a:cs typeface="Times New Roman" panose="02020603050405020304" pitchFamily="18" charset="0"/>
              </a:rPr>
              <a:t>project</a:t>
            </a:r>
            <a:r>
              <a:rPr lang="el-GR" sz="1600" dirty="0">
                <a:effectLst/>
                <a:ea typeface="Calibri" panose="020F0502020204030204" pitchFamily="34" charset="0"/>
                <a:cs typeface="Times New Roman" panose="02020603050405020304" pitchFamily="18" charset="0"/>
              </a:rPr>
              <a:t>, πρέπει να αυξηθεί.</a:t>
            </a:r>
          </a:p>
          <a:p>
            <a:pPr marL="342900" lvl="0" indent="-342900">
              <a:lnSpc>
                <a:spcPct val="107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Θα γίνεται η επιλογή των έργων από το </a:t>
            </a:r>
            <a:r>
              <a:rPr lang="en-US" sz="1600" dirty="0">
                <a:effectLst/>
                <a:ea typeface="Calibri" panose="020F0502020204030204" pitchFamily="34" charset="0"/>
                <a:cs typeface="Times New Roman" panose="02020603050405020304" pitchFamily="18" charset="0"/>
              </a:rPr>
              <a:t>TEB</a:t>
            </a:r>
            <a:r>
              <a:rPr lang="el-GR" sz="1600" dirty="0">
                <a:effectLst/>
                <a:ea typeface="Calibri" panose="020F0502020204030204" pitchFamily="34" charset="0"/>
                <a:cs typeface="Times New Roman" panose="02020603050405020304" pitchFamily="18" charset="0"/>
              </a:rPr>
              <a:t> (Επιτροπή αξιολόγησης προσφορών) με βαθμολογία άνω του 60, ως σημείο αναφοράς για όλους τους τύπους δραστηριοτήτων. Σε αυτό τον ποσοτικό στόχο η Κύπρος έχει επιτύχει.</a:t>
            </a:r>
          </a:p>
          <a:p>
            <a:pPr marL="342900" lvl="0" indent="-342900">
              <a:lnSpc>
                <a:spcPct val="107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Πρέπει να υπάρχει συμμετοχή περισσότερων από 2 εταιρειών με συμβόλαια ECS/PECS σε τομείς προαιρετικών προγραμμάτων της </a:t>
            </a:r>
            <a:r>
              <a:rPr lang="en-US" sz="1600" dirty="0">
                <a:effectLst/>
                <a:ea typeface="Calibri" panose="020F0502020204030204" pitchFamily="34" charset="0"/>
                <a:cs typeface="Times New Roman" panose="02020603050405020304" pitchFamily="18" charset="0"/>
              </a:rPr>
              <a:t>ESA</a:t>
            </a:r>
            <a:r>
              <a:rPr lang="el-GR" sz="1600" dirty="0">
                <a:effectLst/>
                <a:ea typeface="Calibri" panose="020F0502020204030204" pitchFamily="34" charset="0"/>
                <a:cs typeface="Times New Roman" panose="02020603050405020304" pitchFamily="18" charset="0"/>
              </a:rPr>
              <a:t> (π.χ. </a:t>
            </a:r>
            <a:r>
              <a:rPr lang="en-US" sz="1600" dirty="0">
                <a:effectLst/>
                <a:ea typeface="Calibri" panose="020F0502020204030204" pitchFamily="34" charset="0"/>
                <a:cs typeface="Times New Roman" panose="02020603050405020304" pitchFamily="18" charset="0"/>
              </a:rPr>
              <a:t>Future EO downstream applications</a:t>
            </a:r>
            <a:r>
              <a:rPr lang="el-GR" sz="1600"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telecoms</a:t>
            </a:r>
            <a:r>
              <a:rPr lang="el-GR" sz="1600" dirty="0">
                <a:effectLst/>
                <a:ea typeface="Calibri" panose="020F0502020204030204" pitchFamily="34" charset="0"/>
                <a:cs typeface="Times New Roman" panose="02020603050405020304" pitchFamily="18" charset="0"/>
              </a:rPr>
              <a:t>). Οι εταιρίες πρέπει να αυξηθούν για να επιτευχθεί αυτός ο ποσοτικός στόχος.</a:t>
            </a:r>
          </a:p>
          <a:p>
            <a:pPr marL="342900" lvl="0" indent="-342900" algn="just">
              <a:lnSpc>
                <a:spcPct val="107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Ο αριθμός δραστηριοτήτων για κάθε προαιρετικό πρόγραμμα (π.χ. </a:t>
            </a:r>
            <a:r>
              <a:rPr lang="el-GR" sz="1600" dirty="0" err="1">
                <a:effectLst/>
                <a:ea typeface="Calibri" panose="020F0502020204030204" pitchFamily="34" charset="0"/>
                <a:cs typeface="Times New Roman" panose="02020603050405020304" pitchFamily="18" charset="0"/>
              </a:rPr>
              <a:t>Future</a:t>
            </a:r>
            <a:r>
              <a:rPr lang="el-GR" sz="1600" dirty="0">
                <a:effectLst/>
                <a:ea typeface="Calibri" panose="020F0502020204030204" pitchFamily="34" charset="0"/>
                <a:cs typeface="Times New Roman" panose="02020603050405020304" pitchFamily="18" charset="0"/>
              </a:rPr>
              <a:t> EO </a:t>
            </a:r>
            <a:r>
              <a:rPr lang="el-GR" sz="1600" dirty="0" err="1">
                <a:effectLst/>
                <a:ea typeface="Calibri" panose="020F0502020204030204" pitchFamily="34" charset="0"/>
                <a:cs typeface="Times New Roman" panose="02020603050405020304" pitchFamily="18" charset="0"/>
              </a:rPr>
              <a:t>downstream</a:t>
            </a:r>
            <a:r>
              <a:rPr lang="el-GR" sz="1600" dirty="0">
                <a:effectLst/>
                <a:ea typeface="Calibri" panose="020F0502020204030204" pitchFamily="34" charset="0"/>
                <a:cs typeface="Times New Roman" panose="02020603050405020304" pitchFamily="18" charset="0"/>
              </a:rPr>
              <a:t> </a:t>
            </a:r>
            <a:r>
              <a:rPr lang="el-GR" sz="1600" dirty="0" err="1">
                <a:effectLst/>
                <a:ea typeface="Calibri" panose="020F0502020204030204" pitchFamily="34" charset="0"/>
                <a:cs typeface="Times New Roman" panose="02020603050405020304" pitchFamily="18" charset="0"/>
              </a:rPr>
              <a:t>applications</a:t>
            </a:r>
            <a:r>
              <a:rPr lang="el-GR" sz="1600" dirty="0">
                <a:effectLst/>
                <a:ea typeface="Calibri" panose="020F0502020204030204" pitchFamily="34" charset="0"/>
                <a:cs typeface="Times New Roman" panose="02020603050405020304" pitchFamily="18" charset="0"/>
              </a:rPr>
              <a:t>, </a:t>
            </a:r>
            <a:r>
              <a:rPr lang="el-GR" sz="1600" dirty="0" err="1">
                <a:effectLst/>
                <a:ea typeface="Calibri" panose="020F0502020204030204" pitchFamily="34" charset="0"/>
                <a:cs typeface="Times New Roman" panose="02020603050405020304" pitchFamily="18" charset="0"/>
              </a:rPr>
              <a:t>telecoms</a:t>
            </a:r>
            <a:r>
              <a:rPr lang="el-GR" sz="1600" dirty="0">
                <a:effectLst/>
                <a:ea typeface="Calibri" panose="020F0502020204030204" pitchFamily="34" charset="0"/>
                <a:cs typeface="Times New Roman" panose="02020603050405020304" pitchFamily="18" charset="0"/>
              </a:rPr>
              <a:t>) πρέπει να φθάνει τουλάχιστον σε επίπεδο </a:t>
            </a:r>
            <a:r>
              <a:rPr lang="en-US" sz="1600" dirty="0">
                <a:effectLst/>
                <a:ea typeface="Calibri" panose="020F0502020204030204" pitchFamily="34" charset="0"/>
                <a:cs typeface="Times New Roman" panose="02020603050405020304" pitchFamily="18" charset="0"/>
              </a:rPr>
              <a:t>TRL </a:t>
            </a:r>
            <a:r>
              <a:rPr lang="el-GR" sz="1600" dirty="0">
                <a:effectLst/>
                <a:ea typeface="Calibri" panose="020F0502020204030204" pitchFamily="34" charset="0"/>
                <a:cs typeface="Times New Roman" panose="02020603050405020304" pitchFamily="18" charset="0"/>
              </a:rPr>
              <a:t>5 προκειμένου να επιτυγχάνεται το </a:t>
            </a:r>
            <a:r>
              <a:rPr lang="en-US" sz="1600" dirty="0">
                <a:effectLst/>
                <a:ea typeface="Calibri" panose="020F0502020204030204" pitchFamily="34" charset="0"/>
                <a:cs typeface="Times New Roman" panose="02020603050405020304" pitchFamily="18" charset="0"/>
              </a:rPr>
              <a:t>geo</a:t>
            </a:r>
            <a:r>
              <a:rPr lang="el-GR" sz="1600" dirty="0">
                <a:effectLst/>
                <a:ea typeface="Calibri" panose="020F0502020204030204" pitchFamily="34" charset="0"/>
                <a:cs typeface="Times New Roman" panose="02020603050405020304" pitchFamily="18" charset="0"/>
              </a:rPr>
              <a:t>-</a:t>
            </a:r>
            <a:r>
              <a:rPr lang="en-US" sz="1600" dirty="0">
                <a:effectLst/>
                <a:ea typeface="Calibri" panose="020F0502020204030204" pitchFamily="34" charset="0"/>
                <a:cs typeface="Times New Roman" panose="02020603050405020304" pitchFamily="18" charset="0"/>
              </a:rPr>
              <a:t>return</a:t>
            </a:r>
            <a:r>
              <a:rPr lang="el-GR" sz="1600" dirty="0">
                <a:effectLst/>
                <a:ea typeface="Calibri" panose="020F0502020204030204" pitchFamily="34" charset="0"/>
                <a:cs typeface="Times New Roman" panose="02020603050405020304" pitchFamily="18" charset="0"/>
              </a:rPr>
              <a:t>.  Αυτός ο αριθμός πρέπει να αυξηθεί.</a:t>
            </a:r>
          </a:p>
          <a:p>
            <a:pPr marL="342900" lvl="0" indent="-342900">
              <a:lnSpc>
                <a:spcPct val="107000"/>
              </a:lnSpc>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Πρέπει να υπάρχουν προτάσεις από </a:t>
            </a:r>
            <a:r>
              <a:rPr lang="el-GR" sz="1600" dirty="0">
                <a:ea typeface="Calibri" panose="020F0502020204030204" pitchFamily="34" charset="0"/>
                <a:cs typeface="Times New Roman" panose="02020603050405020304" pitchFamily="18" charset="0"/>
              </a:rPr>
              <a:t>τους ενδιαφερόμενους </a:t>
            </a:r>
            <a:r>
              <a:rPr lang="el-GR" sz="1600" dirty="0">
                <a:effectLst/>
                <a:ea typeface="Calibri" panose="020F0502020204030204" pitchFamily="34" charset="0"/>
                <a:cs typeface="Times New Roman" panose="02020603050405020304" pitchFamily="18" charset="0"/>
              </a:rPr>
              <a:t>με στόχο τη δημιουργία δυνητικών προϊόντων ή/και υπηρεσιών που θα οδηγούσαν σε ανάπτυξη βιώσιμης βιομηχανίας.</a:t>
            </a:r>
          </a:p>
          <a:p>
            <a:pPr marL="342900" lvl="0" indent="-342900">
              <a:lnSpc>
                <a:spcPct val="107000"/>
              </a:lnSpc>
              <a:spcAft>
                <a:spcPts val="800"/>
              </a:spcAft>
              <a:buFont typeface="Symbol" panose="05050102010706020507" pitchFamily="18" charset="2"/>
              <a:buChar char=""/>
            </a:pPr>
            <a:r>
              <a:rPr lang="el-GR" sz="1600" dirty="0">
                <a:effectLst/>
                <a:ea typeface="Calibri" panose="020F0502020204030204" pitchFamily="34" charset="0"/>
                <a:cs typeface="Times New Roman" panose="02020603050405020304" pitchFamily="18" charset="0"/>
              </a:rPr>
              <a:t>Πρέπει να υπάρχει ελάχιστος συγκεκριμένος αριθμός δραστηριοτήτων (5) που να αφορούν πιθανούς πελάτες από ΚΜ της </a:t>
            </a:r>
            <a:r>
              <a:rPr lang="en-US" sz="1600" dirty="0">
                <a:effectLst/>
                <a:ea typeface="Calibri" panose="020F0502020204030204" pitchFamily="34" charset="0"/>
                <a:cs typeface="Times New Roman" panose="02020603050405020304" pitchFamily="18" charset="0"/>
              </a:rPr>
              <a:t>ESA</a:t>
            </a:r>
            <a:r>
              <a:rPr lang="el-GR" sz="1600" dirty="0">
                <a:effectLst/>
                <a:ea typeface="Calibri" panose="020F0502020204030204" pitchFamily="34" charset="0"/>
                <a:cs typeface="Times New Roman" panose="02020603050405020304" pitchFamily="18" charset="0"/>
              </a:rPr>
              <a:t> (π.χ. ένας πρώτος πελάτης θα μπορούσε να είναι το Κράτος). Αυτός ο αριθμός πρέπει να αυξηθεί.</a:t>
            </a:r>
          </a:p>
          <a:p>
            <a:endParaRPr lang="el-GR" b="1" i="1" dirty="0"/>
          </a:p>
          <a:p>
            <a:endParaRPr lang="el-GR" sz="2000" b="1" u="sng"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88836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endParaRPr lang="el-GR" sz="24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1838068" y="2661384"/>
            <a:ext cx="9258300" cy="2492990"/>
          </a:xfrm>
          <a:prstGeom prst="rect">
            <a:avLst/>
          </a:prstGeom>
          <a:noFill/>
        </p:spPr>
        <p:txBody>
          <a:bodyPr wrap="square" rtlCol="0">
            <a:spAutoFit/>
          </a:bodyPr>
          <a:lstStyle/>
          <a:p>
            <a:pPr algn="ctr"/>
            <a:r>
              <a:rPr lang="el-GR" sz="4800" b="1" u="sng" dirty="0"/>
              <a:t>Ερωτήσεις?</a:t>
            </a:r>
            <a:endParaRPr lang="el-GR" sz="4800"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342900" indent="-342900" algn="ctr">
              <a:buFont typeface="Arial" panose="020B0604020202020204" pitchFamily="34" charset="0"/>
              <a:buChar char="•"/>
            </a:pPr>
            <a:endParaRPr lang="el-GR" dirty="0"/>
          </a:p>
        </p:txBody>
      </p:sp>
    </p:spTree>
    <p:extLst>
      <p:ext uri="{BB962C8B-B14F-4D97-AF65-F5344CB8AC3E}">
        <p14:creationId xmlns:p14="http://schemas.microsoft.com/office/powerpoint/2010/main" val="466607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700364" y="2589696"/>
            <a:ext cx="10311581" cy="713709"/>
          </a:xfrm>
        </p:spPr>
        <p:txBody>
          <a:bodyPr>
            <a:noAutofit/>
          </a:bodyPr>
          <a:lstStyle/>
          <a:p>
            <a:pPr algn="ctr"/>
            <a:r>
              <a:rPr lang="el-GR" sz="6000" b="1" dirty="0">
                <a:latin typeface="+mn-lt"/>
              </a:rPr>
              <a:t>Ευχαριστώ πολύ!</a:t>
            </a:r>
            <a:endParaRPr lang="el-GR" sz="6000" dirty="0">
              <a:latin typeface="+mn-lt"/>
            </a:endParaRPr>
          </a:p>
        </p:txBody>
      </p:sp>
      <p:sp>
        <p:nvSpPr>
          <p:cNvPr id="2" name="Slide Number Placeholder 1"/>
          <p:cNvSpPr>
            <a:spLocks noGrp="1"/>
          </p:cNvSpPr>
          <p:nvPr>
            <p:ph type="sldNum" sz="quarter" idx="12"/>
          </p:nvPr>
        </p:nvSpPr>
        <p:spPr/>
        <p:txBody>
          <a:bodyPr/>
          <a:lstStyle/>
          <a:p>
            <a:fld id="{459C3B32-BD27-46F1-B95C-E1ADAECAF7BF}" type="slidenum">
              <a:rPr lang="en-US" smtClean="0"/>
              <a:pPr/>
              <a:t>35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Tree>
    <p:extLst>
      <p:ext uri="{BB962C8B-B14F-4D97-AF65-F5344CB8AC3E}">
        <p14:creationId xmlns:p14="http://schemas.microsoft.com/office/powerpoint/2010/main" val="1687830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Way Forward</a:t>
            </a:r>
            <a:endParaRPr lang="el-GR" sz="24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1269657" y="2801427"/>
            <a:ext cx="9258300" cy="2215991"/>
          </a:xfrm>
          <a:prstGeom prst="rect">
            <a:avLst/>
          </a:prstGeom>
          <a:noFill/>
        </p:spPr>
        <p:txBody>
          <a:bodyPr wrap="square" rtlCol="0">
            <a:spAutoFit/>
          </a:bodyPr>
          <a:lstStyle/>
          <a:p>
            <a:pPr algn="ctr"/>
            <a:r>
              <a:rPr lang="en-US" sz="4800" b="1" dirty="0"/>
              <a:t>Way Forward</a:t>
            </a:r>
            <a:endParaRPr lang="el-GR" sz="4800" b="1"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285750" indent="-285750" algn="ctr">
              <a:buFont typeface="Arial" panose="020B0604020202020204" pitchFamily="34" charset="0"/>
              <a:buChar char="•"/>
            </a:pPr>
            <a:endParaRPr lang="el-GR" dirty="0"/>
          </a:p>
          <a:p>
            <a:pPr marL="342900" indent="-342900" algn="ctr">
              <a:buFont typeface="Arial" panose="020B0604020202020204" pitchFamily="34" charset="0"/>
              <a:buChar char="•"/>
            </a:pPr>
            <a:endParaRPr lang="el-GR" dirty="0"/>
          </a:p>
        </p:txBody>
      </p:sp>
    </p:spTree>
    <p:extLst>
      <p:ext uri="{BB962C8B-B14F-4D97-AF65-F5344CB8AC3E}">
        <p14:creationId xmlns:p14="http://schemas.microsoft.com/office/powerpoint/2010/main" val="375877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Way Forward – </a:t>
            </a:r>
            <a:r>
              <a:rPr lang="el-GR" sz="2400" dirty="0"/>
              <a:t>πώς προχωράμε?</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7017306"/>
          </a:xfrm>
          <a:prstGeom prst="rect">
            <a:avLst/>
          </a:prstGeom>
        </p:spPr>
        <p:txBody>
          <a:bodyPr wrap="square">
            <a:spAutoFit/>
          </a:bodyPr>
          <a:lstStyle/>
          <a:p>
            <a:pPr marL="342900" indent="-342900">
              <a:buFont typeface="Arial" panose="020B0604020202020204" pitchFamily="34" charset="0"/>
              <a:buChar char="•"/>
            </a:pPr>
            <a:r>
              <a:rPr lang="el-GR" sz="2000" b="1" u="sng" dirty="0"/>
              <a:t>ESA PECS </a:t>
            </a:r>
            <a:r>
              <a:rPr lang="el-GR" sz="2000" b="1" u="sng" dirty="0" err="1"/>
              <a:t>Calls</a:t>
            </a:r>
            <a:r>
              <a:rPr lang="el-GR" sz="2000" b="1" u="sng" dirty="0"/>
              <a:t> (Ένταξη της Κύπρου στην ESA ως </a:t>
            </a:r>
            <a:r>
              <a:rPr lang="el-GR" sz="2000" b="1" u="sng" dirty="0" err="1"/>
              <a:t>Associate</a:t>
            </a:r>
            <a:r>
              <a:rPr lang="el-GR" sz="2000" b="1" u="sng" dirty="0"/>
              <a:t> </a:t>
            </a:r>
            <a:r>
              <a:rPr lang="el-GR" sz="2000" b="1" u="sng" dirty="0" err="1"/>
              <a:t>Member</a:t>
            </a:r>
            <a:r>
              <a:rPr lang="el-GR" sz="2000" b="1" u="sng" dirty="0"/>
              <a:t> (</a:t>
            </a:r>
            <a:r>
              <a:rPr lang="el-GR" sz="2000" b="1" u="sng" dirty="0" err="1"/>
              <a:t>mid-term</a:t>
            </a:r>
            <a:r>
              <a:rPr lang="el-GR" sz="2000" b="1" u="sng" dirty="0"/>
              <a:t> </a:t>
            </a:r>
            <a:r>
              <a:rPr lang="el-GR" sz="2000" b="1" u="sng" dirty="0" err="1"/>
              <a:t>review</a:t>
            </a:r>
            <a:r>
              <a:rPr lang="el-GR" sz="2000" b="1" u="sng" dirty="0"/>
              <a:t>) </a:t>
            </a:r>
            <a:endParaRPr lang="el-GR" sz="2000" dirty="0"/>
          </a:p>
          <a:p>
            <a:r>
              <a:rPr lang="en-US" b="1" dirty="0"/>
              <a:t> </a:t>
            </a:r>
            <a:endParaRPr lang="el-GR" dirty="0"/>
          </a:p>
          <a:p>
            <a:pPr marL="285750" lvl="0" indent="-285750">
              <a:buFont typeface="Wingdings" panose="05000000000000000000" pitchFamily="2" charset="2"/>
              <a:buChar char="Ø"/>
            </a:pPr>
            <a:r>
              <a:rPr lang="el-GR" dirty="0"/>
              <a:t>Καθυστερήσεις στην εκτέλεση των ECS/PECS </a:t>
            </a:r>
            <a:r>
              <a:rPr lang="el-GR" dirty="0" err="1"/>
              <a:t>projects</a:t>
            </a:r>
            <a:r>
              <a:rPr lang="el-GR" dirty="0"/>
              <a:t> και πιθανές κυρώσεις σε περίπτωση μη συμμόρφωσης με τα απαιτούμενα χρονικά περιθώρια.</a:t>
            </a:r>
          </a:p>
          <a:p>
            <a:pPr marL="285750" lvl="0" indent="-285750">
              <a:buFont typeface="Wingdings" panose="05000000000000000000" pitchFamily="2" charset="2"/>
              <a:buChar char="Ø"/>
            </a:pPr>
            <a:r>
              <a:rPr lang="en-US" dirty="0"/>
              <a:t>Training course </a:t>
            </a:r>
            <a:r>
              <a:rPr lang="el-GR" dirty="0"/>
              <a:t>από</a:t>
            </a:r>
            <a:r>
              <a:rPr lang="en-US" dirty="0"/>
              <a:t> ESA </a:t>
            </a:r>
            <a:r>
              <a:rPr lang="el-GR" dirty="0"/>
              <a:t>για</a:t>
            </a:r>
            <a:r>
              <a:rPr lang="en-US" dirty="0"/>
              <a:t> management </a:t>
            </a:r>
            <a:r>
              <a:rPr lang="el-GR" dirty="0"/>
              <a:t>των</a:t>
            </a:r>
            <a:r>
              <a:rPr lang="en-US" dirty="0"/>
              <a:t> projects.</a:t>
            </a:r>
            <a:endParaRPr lang="el-GR" dirty="0"/>
          </a:p>
          <a:p>
            <a:pPr marL="285750" lvl="0" indent="-285750">
              <a:buFont typeface="Wingdings" panose="05000000000000000000" pitchFamily="2" charset="2"/>
              <a:buChar char="Ø"/>
            </a:pPr>
            <a:r>
              <a:rPr lang="el-GR" dirty="0"/>
              <a:t>Εστίαση σε παράκτια/θαλάσσια ζητήματα καθώς και παράνομες δραστηριότητες (</a:t>
            </a:r>
            <a:r>
              <a:rPr lang="en-US" dirty="0"/>
              <a:t>fishing</a:t>
            </a:r>
            <a:r>
              <a:rPr lang="el-GR" dirty="0"/>
              <a:t>, </a:t>
            </a:r>
            <a:r>
              <a:rPr lang="en-US" dirty="0"/>
              <a:t>fouling</a:t>
            </a:r>
            <a:r>
              <a:rPr lang="el-GR" dirty="0"/>
              <a:t>, </a:t>
            </a:r>
            <a:r>
              <a:rPr lang="en-US" dirty="0"/>
              <a:t>pollution</a:t>
            </a:r>
            <a:r>
              <a:rPr lang="el-GR" dirty="0"/>
              <a:t>, </a:t>
            </a:r>
            <a:r>
              <a:rPr lang="en-US" dirty="0"/>
              <a:t>water quality</a:t>
            </a:r>
            <a:r>
              <a:rPr lang="el-GR" dirty="0"/>
              <a:t>, </a:t>
            </a:r>
            <a:r>
              <a:rPr lang="en-US" dirty="0"/>
              <a:t>wave conditions</a:t>
            </a:r>
            <a:r>
              <a:rPr lang="el-GR" dirty="0"/>
              <a:t>, </a:t>
            </a:r>
            <a:r>
              <a:rPr lang="en-US" dirty="0"/>
              <a:t>costal monitoring</a:t>
            </a:r>
            <a:r>
              <a:rPr lang="el-GR" dirty="0"/>
              <a:t>, </a:t>
            </a:r>
            <a:r>
              <a:rPr lang="en-US" dirty="0"/>
              <a:t>immigrants</a:t>
            </a:r>
            <a:r>
              <a:rPr lang="el-GR" dirty="0"/>
              <a:t>) εκμεταλλευόμενοι της γεωγραφικής θέσης της Κύπρου σε συνεργασία με τις χώρες της Ανατολικής Μεσογείου, με σκοπό να γίνει η Κύπρος περιφερειακός κόμβος.</a:t>
            </a:r>
          </a:p>
          <a:p>
            <a:pPr marL="285750" lvl="0" indent="-285750">
              <a:buFont typeface="Wingdings" panose="05000000000000000000" pitchFamily="2" charset="2"/>
              <a:buChar char="Ø"/>
            </a:pPr>
            <a:r>
              <a:rPr lang="el-GR" dirty="0"/>
              <a:t>Περαιτέρω ανάπτυξη και προώθηση των τομέων της αστρονομίας και της έρευνας διαστήματος, της παρακολούθησης της ιονόσφαιρας και της </a:t>
            </a:r>
            <a:r>
              <a:rPr lang="el-GR" dirty="0" err="1"/>
              <a:t>ραδιοπλοήγησης</a:t>
            </a:r>
            <a:r>
              <a:rPr lang="el-GR" dirty="0"/>
              <a:t>.</a:t>
            </a:r>
          </a:p>
          <a:p>
            <a:pPr marL="285750" lvl="0" indent="-285750">
              <a:buFont typeface="Wingdings" panose="05000000000000000000" pitchFamily="2" charset="2"/>
              <a:buChar char="Ø"/>
            </a:pPr>
            <a:r>
              <a:rPr lang="el-GR" dirty="0"/>
              <a:t>Αύξηση συμμετοχής στα συμβόλαια της ESA του κλάδου της βιομηχανίας στους τομείς Παρατήρησης Γης και Τηλεπικοινωνιών.</a:t>
            </a:r>
          </a:p>
          <a:p>
            <a:pPr marL="285750" lvl="0" indent="-285750">
              <a:buFont typeface="Wingdings" panose="05000000000000000000" pitchFamily="2" charset="2"/>
              <a:buChar char="Ø"/>
            </a:pPr>
            <a:r>
              <a:rPr lang="el-GR" dirty="0"/>
              <a:t>Προώθηση και εφαρμογή των προτύπων ECSS.</a:t>
            </a:r>
          </a:p>
          <a:p>
            <a:pPr marL="285750" lvl="0" indent="-285750">
              <a:buFont typeface="Wingdings" panose="05000000000000000000" pitchFamily="2" charset="2"/>
              <a:buChar char="Ø"/>
            </a:pPr>
            <a:r>
              <a:rPr lang="el-GR" dirty="0"/>
              <a:t>Προσδιορισμός εξειδικευμένων </a:t>
            </a:r>
            <a:r>
              <a:rPr lang="el-GR" dirty="0" err="1"/>
              <a:t>Calls</a:t>
            </a:r>
            <a:r>
              <a:rPr lang="en-US" dirty="0"/>
              <a:t>.</a:t>
            </a:r>
            <a:endParaRPr lang="el-GR" dirty="0"/>
          </a:p>
          <a:p>
            <a:pPr marL="285750" lvl="0" indent="-285750">
              <a:buFont typeface="Wingdings" panose="05000000000000000000" pitchFamily="2" charset="2"/>
              <a:buChar char="Ø"/>
            </a:pPr>
            <a:r>
              <a:rPr lang="el-GR" dirty="0"/>
              <a:t>Αύξηση αριθμών </a:t>
            </a:r>
            <a:r>
              <a:rPr lang="el-GR" dirty="0" err="1"/>
              <a:t>Calls</a:t>
            </a:r>
            <a:r>
              <a:rPr lang="el-GR" dirty="0"/>
              <a:t> ανά έτος.</a:t>
            </a:r>
          </a:p>
          <a:p>
            <a:pPr marL="285750" lvl="0" indent="-285750">
              <a:buFont typeface="Wingdings" panose="05000000000000000000" pitchFamily="2" charset="2"/>
              <a:buChar char="Ø"/>
            </a:pPr>
            <a:r>
              <a:rPr lang="el-GR" dirty="0"/>
              <a:t>Στόχος </a:t>
            </a:r>
            <a:r>
              <a:rPr lang="en-US" dirty="0"/>
              <a:t>Industry vs Universities/institutes : 75% / 25%.</a:t>
            </a:r>
            <a:endParaRPr lang="el-GR" dirty="0"/>
          </a:p>
          <a:p>
            <a:pPr marL="285750" lvl="0" indent="-285750">
              <a:buFont typeface="Wingdings" panose="05000000000000000000" pitchFamily="2" charset="2"/>
              <a:buChar char="Ø"/>
            </a:pPr>
            <a:r>
              <a:rPr lang="el-GR" dirty="0"/>
              <a:t>Αύξηση της συνδρομής που πληρώνει η ΚΔ στην </a:t>
            </a:r>
            <a:r>
              <a:rPr lang="en-US" dirty="0"/>
              <a:t>ESA</a:t>
            </a:r>
            <a:r>
              <a:rPr lang="el-GR" dirty="0"/>
              <a:t>.</a:t>
            </a:r>
          </a:p>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73315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Way Forward – </a:t>
            </a:r>
            <a:r>
              <a:rPr lang="el-GR" sz="2400" dirty="0"/>
              <a:t>πώς προχωράμε?</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7294305"/>
          </a:xfrm>
          <a:prstGeom prst="rect">
            <a:avLst/>
          </a:prstGeom>
        </p:spPr>
        <p:txBody>
          <a:bodyPr wrap="square">
            <a:spAutoFit/>
          </a:bodyPr>
          <a:lstStyle/>
          <a:p>
            <a:pPr marL="285750" indent="-285750">
              <a:buFont typeface="Arial" panose="020B0604020202020204" pitchFamily="34" charset="0"/>
              <a:buChar char="•"/>
            </a:pPr>
            <a:r>
              <a:rPr lang="el-GR" b="1" u="sng" dirty="0"/>
              <a:t>Εκπαίδευση/Ακαδημία</a:t>
            </a:r>
            <a:endParaRPr lang="el-GR" dirty="0"/>
          </a:p>
          <a:p>
            <a:r>
              <a:rPr lang="en-US" b="1" dirty="0"/>
              <a:t> </a:t>
            </a:r>
            <a:endParaRPr lang="el-GR" dirty="0"/>
          </a:p>
          <a:p>
            <a:pPr marL="285750" lvl="0" indent="-285750">
              <a:buFont typeface="Wingdings" panose="05000000000000000000" pitchFamily="2" charset="2"/>
              <a:buChar char="Ø"/>
            </a:pPr>
            <a:r>
              <a:rPr lang="el-GR" dirty="0"/>
              <a:t>Καλλιέργεια εκπαίδευσης σε θέματα διαστήματος μέσω ολιστικής προσέγγισης στη δημοτική εκπαίδευση.</a:t>
            </a:r>
          </a:p>
          <a:p>
            <a:pPr marL="285750" lvl="0" indent="-285750">
              <a:buFont typeface="Wingdings" panose="05000000000000000000" pitchFamily="2" charset="2"/>
              <a:buChar char="Ø"/>
            </a:pPr>
            <a:r>
              <a:rPr lang="el-GR" dirty="0"/>
              <a:t>Ενδυνάμωση της εκπαίδευσης με την ένταξη προπτυχιακών και μεταπτυχιακών προγραμμάτων διαστήματος στην αγγλική γλώσσα , που θα οδηγούσαν σε στελέχωση της κυπριακής βιομηχανίας με κατάλληλα καταρτισμένο προσωπικό.</a:t>
            </a:r>
          </a:p>
          <a:p>
            <a:pPr marL="285750" lvl="0" indent="-285750">
              <a:buFont typeface="Wingdings" panose="05000000000000000000" pitchFamily="2" charset="2"/>
              <a:buChar char="Ø"/>
            </a:pPr>
            <a:r>
              <a:rPr lang="el-GR" dirty="0"/>
              <a:t>Η ESA προσφέρει καθοδήγηση σε εκπαιδευτικούς/εκπροσώπους σχολείων σχετικά με το διαθέσιμο εκπαιδευτικό υλικό της ESA για την προώθηση των διαστημικών δραστηριοτήτων της ESA</a:t>
            </a:r>
          </a:p>
          <a:p>
            <a:r>
              <a:rPr lang="el-GR" dirty="0"/>
              <a:t> </a:t>
            </a:r>
          </a:p>
          <a:p>
            <a:pPr marL="285750" indent="-285750">
              <a:buFont typeface="Arial" panose="020B0604020202020204" pitchFamily="34" charset="0"/>
              <a:buChar char="•"/>
            </a:pPr>
            <a:r>
              <a:rPr lang="el-GR" b="1" u="sng" dirty="0"/>
              <a:t>Πόροι χρηματοδότησης</a:t>
            </a:r>
            <a:endParaRPr lang="el-GR" dirty="0"/>
          </a:p>
          <a:p>
            <a:endParaRPr lang="el-GR" dirty="0"/>
          </a:p>
          <a:p>
            <a:pPr marL="285750" indent="-285750">
              <a:buFont typeface="Wingdings" panose="05000000000000000000" pitchFamily="2" charset="2"/>
              <a:buChar char="Ø"/>
            </a:pPr>
            <a:r>
              <a:rPr lang="el-GR" dirty="0"/>
              <a:t>Οι διαστημικές τεχνολογίες ως προτεραιότητα στην Smart </a:t>
            </a:r>
            <a:r>
              <a:rPr lang="el-GR" dirty="0" err="1"/>
              <a:t>Specialisation</a:t>
            </a:r>
            <a:r>
              <a:rPr lang="el-GR" dirty="0"/>
              <a:t> </a:t>
            </a:r>
            <a:r>
              <a:rPr lang="el-GR" dirty="0" err="1"/>
              <a:t>Strategy</a:t>
            </a:r>
            <a:r>
              <a:rPr lang="el-GR" dirty="0"/>
              <a:t> (ΙΔΕΚ)</a:t>
            </a:r>
          </a:p>
          <a:p>
            <a:pPr marL="285750" indent="-285750">
              <a:buFont typeface="Wingdings" panose="05000000000000000000" pitchFamily="2" charset="2"/>
              <a:buChar char="Ø"/>
            </a:pPr>
            <a:r>
              <a:rPr lang="el-GR" dirty="0"/>
              <a:t>Αύξηση συνδρομής στην ESA</a:t>
            </a:r>
          </a:p>
          <a:p>
            <a:pPr marL="285750" indent="-285750">
              <a:buFont typeface="Wingdings" panose="05000000000000000000" pitchFamily="2" charset="2"/>
              <a:buChar char="Ø"/>
            </a:pPr>
            <a:r>
              <a:rPr lang="en-US" dirty="0"/>
              <a:t>Horizon Europe, DG DEFIS, </a:t>
            </a:r>
            <a:r>
              <a:rPr lang="en-US" dirty="0" err="1"/>
              <a:t>HaDEA</a:t>
            </a:r>
            <a:r>
              <a:rPr lang="en-US" dirty="0"/>
              <a:t>, EUSPA</a:t>
            </a:r>
            <a:endParaRPr lang="el-GR" dirty="0"/>
          </a:p>
          <a:p>
            <a:r>
              <a:rPr lang="en-US" dirty="0"/>
              <a:t> </a:t>
            </a:r>
            <a:endParaRPr lang="el-GR" dirty="0"/>
          </a:p>
          <a:p>
            <a:pPr marL="285750" indent="-285750">
              <a:buFont typeface="Arial" panose="020B0604020202020204" pitchFamily="34" charset="0"/>
              <a:buChar char="•"/>
            </a:pPr>
            <a:r>
              <a:rPr lang="el-GR" b="1" u="sng" dirty="0"/>
              <a:t>Δημιουργία Εθνικού Space BIC</a:t>
            </a:r>
            <a:endParaRPr lang="el-GR" dirty="0"/>
          </a:p>
          <a:p>
            <a:r>
              <a:rPr lang="en-US" b="1" dirty="0"/>
              <a:t> </a:t>
            </a:r>
            <a:endParaRPr lang="el-GR" dirty="0"/>
          </a:p>
          <a:p>
            <a:pPr marL="285750" lvl="0" indent="-285750">
              <a:buFont typeface="Wingdings" panose="05000000000000000000" pitchFamily="2" charset="2"/>
              <a:buChar char="Ø"/>
            </a:pPr>
            <a:r>
              <a:rPr lang="el-GR" dirty="0"/>
              <a:t>Υπό αξιολόγηση</a:t>
            </a:r>
          </a:p>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545943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Way Forward – </a:t>
            </a:r>
            <a:r>
              <a:rPr lang="el-GR" sz="2400" dirty="0"/>
              <a:t>πώς προχωράμε?</a:t>
            </a:r>
          </a:p>
        </p:txBody>
      </p:sp>
      <p:sp>
        <p:nvSpPr>
          <p:cNvPr id="3" name="Slide Number Placeholder 2"/>
          <p:cNvSpPr>
            <a:spLocks noGrp="1"/>
          </p:cNvSpPr>
          <p:nvPr>
            <p:ph type="sldNum" sz="quarter" idx="12"/>
          </p:nvPr>
        </p:nvSpPr>
        <p:spPr/>
        <p:txBody>
          <a:bodyPr/>
          <a:lstStyle/>
          <a:p>
            <a:fld id="{459C3B32-BD27-46F1-B95C-E1ADAECAF7BF}" type="slidenum">
              <a:rPr lang="en-US" smtClean="0"/>
              <a:pPr/>
              <a:t>39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7294305"/>
          </a:xfrm>
          <a:prstGeom prst="rect">
            <a:avLst/>
          </a:prstGeom>
        </p:spPr>
        <p:txBody>
          <a:bodyPr wrap="square">
            <a:spAutoFit/>
          </a:bodyPr>
          <a:lstStyle/>
          <a:p>
            <a:pPr marL="285750" indent="-285750">
              <a:buFont typeface="Arial" panose="020B0604020202020204" pitchFamily="34" charset="0"/>
              <a:buChar char="•"/>
            </a:pPr>
            <a:r>
              <a:rPr lang="el-GR" b="1" u="sng" dirty="0"/>
              <a:t>Ινστιτούτα/Κέντρα Αριστείας</a:t>
            </a:r>
          </a:p>
          <a:p>
            <a:endParaRPr lang="el-GR" dirty="0"/>
          </a:p>
          <a:p>
            <a:pPr marL="285750" lvl="0" indent="-285750">
              <a:buFont typeface="Wingdings" panose="05000000000000000000" pitchFamily="2" charset="2"/>
              <a:buChar char="Ø"/>
            </a:pPr>
            <a:r>
              <a:rPr lang="el-GR" dirty="0"/>
              <a:t>Διαμόρφωση ξεκάθαρης ταυτότητας και στόχων.</a:t>
            </a:r>
          </a:p>
          <a:p>
            <a:pPr marL="285750" lvl="0" indent="-285750">
              <a:buFont typeface="Wingdings" panose="05000000000000000000" pitchFamily="2" charset="2"/>
              <a:buChar char="Ø"/>
            </a:pPr>
            <a:r>
              <a:rPr lang="el-GR" dirty="0"/>
              <a:t>Παραγωγή βιώσιμων προϊόντων/υπηρεσιών και δημιουργία σχετικών </a:t>
            </a:r>
            <a:r>
              <a:rPr lang="el-GR" dirty="0" err="1"/>
              <a:t>start-ups</a:t>
            </a:r>
            <a:r>
              <a:rPr lang="el-GR" dirty="0"/>
              <a:t>/</a:t>
            </a:r>
            <a:r>
              <a:rPr lang="el-GR" dirty="0" err="1"/>
              <a:t>spin-offs</a:t>
            </a:r>
            <a:endParaRPr lang="el-GR" dirty="0"/>
          </a:p>
          <a:p>
            <a:r>
              <a:rPr lang="el-GR" dirty="0"/>
              <a:t> </a:t>
            </a:r>
          </a:p>
          <a:p>
            <a:pPr marL="285750" indent="-285750">
              <a:buFont typeface="Arial" panose="020B0604020202020204" pitchFamily="34" charset="0"/>
              <a:buChar char="•"/>
            </a:pPr>
            <a:r>
              <a:rPr lang="el-GR" b="1" u="sng" dirty="0"/>
              <a:t>Κυπριακή Βιομηχανία</a:t>
            </a:r>
          </a:p>
          <a:p>
            <a:endParaRPr lang="el-GR" dirty="0"/>
          </a:p>
          <a:p>
            <a:pPr marL="285750" lvl="0" indent="-285750">
              <a:buFont typeface="Wingdings" panose="05000000000000000000" pitchFamily="2" charset="2"/>
              <a:buChar char="Ø"/>
            </a:pPr>
            <a:r>
              <a:rPr lang="el-GR" dirty="0"/>
              <a:t>Εταιρείες στον κλάδο Βιομηχανίας (με προϊόντα ή υπηρεσίες Παρατήρησης Γης) οι οποίες να έχουν στην κατοχή τους πέραν του ενός (1) ECS/PECS </a:t>
            </a:r>
            <a:r>
              <a:rPr lang="el-GR" dirty="0" err="1"/>
              <a:t>project</a:t>
            </a:r>
            <a:r>
              <a:rPr lang="el-GR" dirty="0"/>
              <a:t>.</a:t>
            </a:r>
          </a:p>
          <a:p>
            <a:pPr marL="285750" lvl="0" indent="-285750">
              <a:buFont typeface="Wingdings" panose="05000000000000000000" pitchFamily="2" charset="2"/>
              <a:buChar char="Ø"/>
            </a:pPr>
            <a:r>
              <a:rPr lang="el-GR" dirty="0"/>
              <a:t>Επιλογή εταιρειών από </a:t>
            </a:r>
            <a:r>
              <a:rPr lang="en-US" dirty="0"/>
              <a:t>TEB</a:t>
            </a:r>
            <a:r>
              <a:rPr lang="el-GR" dirty="0"/>
              <a:t> (Επιτροπή αξιολόγησης προσφορών) με βαθμολογία άνω του 60 ως σημείο αναφοράς για όλους τους τύπους δραστηριοτήτων.</a:t>
            </a:r>
          </a:p>
          <a:p>
            <a:pPr marL="285750" lvl="0" indent="-285750">
              <a:buFont typeface="Wingdings" panose="05000000000000000000" pitchFamily="2" charset="2"/>
              <a:buChar char="Ø"/>
            </a:pPr>
            <a:r>
              <a:rPr lang="el-GR" dirty="0"/>
              <a:t>Συμμετοχή περισσότερων από 2 εταιρειών με συμβόλαια ECS/PECS σε τομείς προαιρετικών προγραμμάτων της </a:t>
            </a:r>
            <a:r>
              <a:rPr lang="en-US" dirty="0"/>
              <a:t>ESA</a:t>
            </a:r>
            <a:r>
              <a:rPr lang="el-GR" dirty="0"/>
              <a:t> (π.χ. </a:t>
            </a:r>
            <a:r>
              <a:rPr lang="en-US" dirty="0"/>
              <a:t>Future EO downstream applications</a:t>
            </a:r>
            <a:r>
              <a:rPr lang="el-GR" dirty="0"/>
              <a:t>, </a:t>
            </a:r>
            <a:r>
              <a:rPr lang="en-US" dirty="0"/>
              <a:t>telecoms</a:t>
            </a:r>
            <a:r>
              <a:rPr lang="el-GR" dirty="0"/>
              <a:t>).</a:t>
            </a:r>
          </a:p>
          <a:p>
            <a:pPr marL="285750" lvl="0" indent="-285750">
              <a:buFont typeface="Wingdings" panose="05000000000000000000" pitchFamily="2" charset="2"/>
              <a:buChar char="Ø"/>
            </a:pPr>
            <a:r>
              <a:rPr lang="el-GR" dirty="0"/>
              <a:t>Αριθμός δραστηριοτήτων για κάθε προαιρετικό πρόγραμμα (π.χ. </a:t>
            </a:r>
            <a:r>
              <a:rPr lang="el-GR" dirty="0" err="1"/>
              <a:t>Future</a:t>
            </a:r>
            <a:r>
              <a:rPr lang="el-GR" dirty="0"/>
              <a:t> EO </a:t>
            </a:r>
            <a:r>
              <a:rPr lang="el-GR" dirty="0" err="1"/>
              <a:t>downstream</a:t>
            </a:r>
            <a:r>
              <a:rPr lang="el-GR" dirty="0"/>
              <a:t> </a:t>
            </a:r>
            <a:r>
              <a:rPr lang="el-GR" dirty="0" err="1"/>
              <a:t>applications</a:t>
            </a:r>
            <a:r>
              <a:rPr lang="el-GR" dirty="0"/>
              <a:t>, </a:t>
            </a:r>
            <a:r>
              <a:rPr lang="el-GR" dirty="0" err="1"/>
              <a:t>telecoms</a:t>
            </a:r>
            <a:r>
              <a:rPr lang="el-GR" dirty="0"/>
              <a:t>) να φθάνει τουλάχιστον σε επίπεδο </a:t>
            </a:r>
            <a:r>
              <a:rPr lang="en-US" dirty="0"/>
              <a:t>TRL </a:t>
            </a:r>
            <a:r>
              <a:rPr lang="el-GR" dirty="0"/>
              <a:t>5 προκειμένου να επιτυγχάνεται το </a:t>
            </a:r>
            <a:r>
              <a:rPr lang="en-US" dirty="0"/>
              <a:t>geo</a:t>
            </a:r>
            <a:r>
              <a:rPr lang="el-GR" dirty="0"/>
              <a:t>-</a:t>
            </a:r>
            <a:r>
              <a:rPr lang="en-US" dirty="0"/>
              <a:t>return </a:t>
            </a:r>
            <a:endParaRPr lang="el-GR" dirty="0"/>
          </a:p>
          <a:p>
            <a:pPr marL="285750" lvl="0" indent="-285750">
              <a:buFont typeface="Wingdings" panose="05000000000000000000" pitchFamily="2" charset="2"/>
              <a:buChar char="Ø"/>
            </a:pPr>
            <a:r>
              <a:rPr lang="el-GR" dirty="0"/>
              <a:t>Προτάσεις με στόχο τη δημιουργία δυνητικών προϊόντων ή/και υπηρεσιών που θα οδηγούσαν σε ανάπτυξη βιώσιμης βιομηχανίας.</a:t>
            </a:r>
          </a:p>
          <a:p>
            <a:pPr marL="285750" lvl="0" indent="-285750">
              <a:buFont typeface="Wingdings" panose="05000000000000000000" pitchFamily="2" charset="2"/>
              <a:buChar char="Ø"/>
            </a:pPr>
            <a:r>
              <a:rPr lang="en-US" dirty="0"/>
              <a:t>A</a:t>
            </a:r>
            <a:r>
              <a:rPr lang="el-GR" dirty="0" err="1"/>
              <a:t>ριθμός</a:t>
            </a:r>
            <a:r>
              <a:rPr lang="el-GR" dirty="0"/>
              <a:t> δραστηριοτήτων που να αφορούν έναν πιθανό πελάτη (π.χ. ένας πρώτος πελάτης θα μπορούσε να είναι το Κράτος)</a:t>
            </a:r>
          </a:p>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82420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r>
              <a:rPr lang="el-GR" sz="3200" b="1" dirty="0"/>
              <a:t>Τμήμα Ηλεκτρονικών Επικοινωνιών</a:t>
            </a:r>
            <a:endParaRPr lang="el-GR" sz="3200" dirty="0"/>
          </a:p>
        </p:txBody>
      </p:sp>
      <p:sp>
        <p:nvSpPr>
          <p:cNvPr id="3" name="Slide Number Placeholder 2"/>
          <p:cNvSpPr>
            <a:spLocks noGrp="1"/>
          </p:cNvSpPr>
          <p:nvPr>
            <p:ph type="sldNum" sz="quarter" idx="12"/>
          </p:nvPr>
        </p:nvSpPr>
        <p:spPr/>
        <p:txBody>
          <a:bodyPr/>
          <a:lstStyle/>
          <a:p>
            <a:fld id="{459C3B32-BD27-46F1-B95C-E1ADAECAF7BF}" type="slidenum">
              <a:rPr lang="en-US" smtClean="0"/>
              <a:pPr/>
              <a:t>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pic>
        <p:nvPicPr>
          <p:cNvPr id="9" name="Picture 8" descr="http://www.investcyprus.org.cy/assets/image/imageoriginal/map%20blue.jpg"/>
          <p:cNvPicPr>
            <a:picLocks noChangeAspect="1" noChangeArrowheads="1"/>
          </p:cNvPicPr>
          <p:nvPr/>
        </p:nvPicPr>
        <p:blipFill>
          <a:blip r:embed="rId3"/>
          <a:srcRect/>
          <a:stretch>
            <a:fillRect/>
          </a:stretch>
        </p:blipFill>
        <p:spPr bwMode="auto">
          <a:xfrm>
            <a:off x="1459201" y="2456630"/>
            <a:ext cx="4243500" cy="2832645"/>
          </a:xfrm>
          <a:prstGeom prst="rect">
            <a:avLst/>
          </a:prstGeom>
          <a:noFill/>
        </p:spPr>
      </p:pic>
      <p:grpSp>
        <p:nvGrpSpPr>
          <p:cNvPr id="10" name="Group 9"/>
          <p:cNvGrpSpPr/>
          <p:nvPr/>
        </p:nvGrpSpPr>
        <p:grpSpPr>
          <a:xfrm>
            <a:off x="6897169" y="2219519"/>
            <a:ext cx="3272454" cy="3272454"/>
            <a:chOff x="3858016" y="1506406"/>
            <a:chExt cx="3031545" cy="3031545"/>
          </a:xfrm>
        </p:grpSpPr>
        <p:pic>
          <p:nvPicPr>
            <p:cNvPr id="11" name="Picture 2" descr="C:\Users\KT\Desktop\limassol\earth.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58016" y="1506406"/>
              <a:ext cx="3031545" cy="3031545"/>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rot="19705696">
              <a:off x="5594883" y="1747553"/>
              <a:ext cx="830283" cy="1178010"/>
            </a:xfrm>
            <a:prstGeom prst="ellipse">
              <a:avLst/>
            </a:prstGeom>
            <a:solidFill>
              <a:schemeClr val="accent2">
                <a:alpha val="44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3" name="Oval 12"/>
            <p:cNvSpPr/>
            <p:nvPr/>
          </p:nvSpPr>
          <p:spPr>
            <a:xfrm>
              <a:off x="4525951" y="2673511"/>
              <a:ext cx="1620937" cy="1109082"/>
            </a:xfrm>
            <a:prstGeom prst="ellipse">
              <a:avLst/>
            </a:prstGeom>
            <a:solidFill>
              <a:schemeClr val="accent3">
                <a:alpha val="42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5" name="Oval 14"/>
            <p:cNvSpPr/>
            <p:nvPr/>
          </p:nvSpPr>
          <p:spPr>
            <a:xfrm rot="1963931">
              <a:off x="4784080" y="2028273"/>
              <a:ext cx="964568" cy="704191"/>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5611660" y="2617816"/>
              <a:ext cx="200417" cy="200417"/>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grpSp>
      <p:sp>
        <p:nvSpPr>
          <p:cNvPr id="2" name="Rectangle 1"/>
          <p:cNvSpPr/>
          <p:nvPr/>
        </p:nvSpPr>
        <p:spPr>
          <a:xfrm>
            <a:off x="741281" y="1336062"/>
            <a:ext cx="9922839" cy="830997"/>
          </a:xfrm>
          <a:prstGeom prst="rect">
            <a:avLst/>
          </a:prstGeom>
        </p:spPr>
        <p:txBody>
          <a:bodyPr wrap="square">
            <a:spAutoFit/>
          </a:bodyPr>
          <a:lstStyle/>
          <a:p>
            <a:r>
              <a:rPr lang="en-US" sz="2400" b="1" dirty="0"/>
              <a:t>Η </a:t>
            </a:r>
            <a:r>
              <a:rPr lang="en-US" sz="2400" b="1" dirty="0" err="1"/>
              <a:t>Κύ</a:t>
            </a:r>
            <a:r>
              <a:rPr lang="en-US" sz="2400" b="1" dirty="0"/>
              <a:t>προς βρίσκεται γεωγραφικά σε στρατηγική θέση στην Ανατολική Μεσόγειο στο σταυροδρόμι Ευρώπης, Ασίας και Αφρικής.</a:t>
            </a:r>
            <a:endParaRPr lang="el-GR" sz="2400" b="1" dirty="0"/>
          </a:p>
        </p:txBody>
      </p:sp>
      <p:sp>
        <p:nvSpPr>
          <p:cNvPr id="5" name="Rectangle 4"/>
          <p:cNvSpPr/>
          <p:nvPr/>
        </p:nvSpPr>
        <p:spPr>
          <a:xfrm>
            <a:off x="984536" y="5457046"/>
            <a:ext cx="9679584" cy="1143070"/>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US" sz="2400" dirty="0"/>
              <a:t>Τι χρειαζόμαστε για να γίνει η Κύπρος περιφερειακός κόμβος ηλεκτρονικών επικοινωνιών; </a:t>
            </a:r>
            <a:r>
              <a:rPr lang="el-GR" sz="2400" dirty="0"/>
              <a:t>      </a:t>
            </a:r>
            <a:endParaRPr lang="el-GR" sz="2400" b="1" dirty="0"/>
          </a:p>
        </p:txBody>
      </p:sp>
    </p:spTree>
    <p:extLst>
      <p:ext uri="{BB962C8B-B14F-4D97-AF65-F5344CB8AC3E}">
        <p14:creationId xmlns:p14="http://schemas.microsoft.com/office/powerpoint/2010/main" val="3437889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n-US" sz="2400" dirty="0"/>
              <a:t>Way Forward – </a:t>
            </a:r>
            <a:r>
              <a:rPr lang="el-GR" sz="2400" dirty="0"/>
              <a:t>πώς προχωράμε?</a:t>
            </a:r>
          </a:p>
        </p:txBody>
      </p:sp>
      <p:sp>
        <p:nvSpPr>
          <p:cNvPr id="3" name="Slide Number Placeholder 2"/>
          <p:cNvSpPr>
            <a:spLocks noGrp="1"/>
          </p:cNvSpPr>
          <p:nvPr>
            <p:ph type="sldNum" sz="quarter" idx="12"/>
          </p:nvPr>
        </p:nvSpPr>
        <p:spPr/>
        <p:txBody>
          <a:bodyPr/>
          <a:lstStyle/>
          <a:p>
            <a:fld id="{459C3B32-BD27-46F1-B95C-E1ADAECAF7BF}" type="slidenum">
              <a:rPr lang="en-US" smtClean="0"/>
              <a:pPr/>
              <a:t>40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2" name="Rectangle 1"/>
          <p:cNvSpPr/>
          <p:nvPr/>
        </p:nvSpPr>
        <p:spPr>
          <a:xfrm>
            <a:off x="1037967" y="1381612"/>
            <a:ext cx="10709190" cy="2031325"/>
          </a:xfrm>
          <a:prstGeom prst="rect">
            <a:avLst/>
          </a:prstGeom>
        </p:spPr>
        <p:txBody>
          <a:bodyPr wrap="square">
            <a:spAutoFit/>
          </a:bodyPr>
          <a:lstStyle/>
          <a:p>
            <a:endParaRPr lang="el-GR" dirty="0"/>
          </a:p>
          <a:p>
            <a:pPr marL="285750" indent="-285750">
              <a:buFont typeface="Wingdings" panose="05000000000000000000" pitchFamily="2" charset="2"/>
              <a:buChar char="Ø"/>
            </a:pPr>
            <a:endParaRPr lang="el-GR" dirty="0"/>
          </a:p>
          <a:p>
            <a:endParaRPr lang="el-GR" dirty="0"/>
          </a:p>
          <a:p>
            <a:endParaRPr lang="en-US" dirty="0"/>
          </a:p>
          <a:p>
            <a:endParaRPr lang="el-GR" dirty="0"/>
          </a:p>
          <a:p>
            <a:endParaRPr lang="en-US" dirty="0"/>
          </a:p>
          <a:p>
            <a:pPr marL="285750" indent="-285750">
              <a:buFont typeface="Arial" panose="020B0604020202020204" pitchFamily="34" charset="0"/>
              <a:buChar char="•"/>
            </a:pPr>
            <a:endParaRPr lang="el-GR" dirty="0"/>
          </a:p>
        </p:txBody>
      </p:sp>
      <p:sp>
        <p:nvSpPr>
          <p:cNvPr id="5" name="Rectangle 4"/>
          <p:cNvSpPr/>
          <p:nvPr/>
        </p:nvSpPr>
        <p:spPr>
          <a:xfrm>
            <a:off x="972064" y="1237720"/>
            <a:ext cx="10511481" cy="4252896"/>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l-GR" b="1" u="sng" dirty="0">
                <a:latin typeface="Arial" panose="020B0604020202020204" pitchFamily="34" charset="0"/>
                <a:ea typeface="Calibri" panose="020F0502020204030204" pitchFamily="34" charset="0"/>
                <a:cs typeface="Times New Roman" panose="02020603050405020304" pitchFamily="18" charset="0"/>
              </a:rPr>
              <a:t>Ετοιμασία Νόμου για διαστημικές δραστηριότητες</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l-GR" b="1" u="sng" dirty="0">
                <a:latin typeface="Arial" panose="020B0604020202020204" pitchFamily="34" charset="0"/>
                <a:ea typeface="Calibri" panose="020F0502020204030204" pitchFamily="34" charset="0"/>
                <a:cs typeface="Times New Roman" panose="02020603050405020304" pitchFamily="18" charset="0"/>
              </a:rPr>
              <a:t>Στρατηγική Διαστήματος</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l-GR" b="1" u="sng" dirty="0">
                <a:latin typeface="Arial" panose="020B0604020202020204" pitchFamily="34" charset="0"/>
                <a:ea typeface="Calibri" panose="020F0502020204030204" pitchFamily="34" charset="0"/>
                <a:cs typeface="Times New Roman" panose="02020603050405020304" pitchFamily="18" charset="0"/>
              </a:rPr>
              <a:t>Δημιουργία τοπικού Space </a:t>
            </a:r>
            <a:r>
              <a:rPr lang="el-GR" b="1" u="sng" dirty="0" err="1">
                <a:latin typeface="Arial" panose="020B0604020202020204" pitchFamily="34" charset="0"/>
                <a:ea typeface="Calibri" panose="020F0502020204030204" pitchFamily="34" charset="0"/>
                <a:cs typeface="Times New Roman" panose="02020603050405020304" pitchFamily="18" charset="0"/>
              </a:rPr>
              <a:t>Cluster</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l-GR" b="1" u="sng" dirty="0">
                <a:latin typeface="Arial" panose="020B0604020202020204" pitchFamily="34" charset="0"/>
                <a:ea typeface="Calibri" panose="020F0502020204030204" pitchFamily="34" charset="0"/>
                <a:cs typeface="Times New Roman" panose="02020603050405020304" pitchFamily="18" charset="0"/>
              </a:rPr>
              <a:t>Αναγνώριση τρέχουσας υποδομής και μελλοντικών αναγκών</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l-GR" b="1" u="sng" dirty="0">
                <a:latin typeface="Arial" panose="020B0604020202020204" pitchFamily="34" charset="0"/>
                <a:ea typeface="Calibri" panose="020F0502020204030204" pitchFamily="34" charset="0"/>
                <a:cs typeface="Times New Roman" panose="02020603050405020304" pitchFamily="18" charset="0"/>
              </a:rPr>
              <a:t>Διεθνής συνεργασία (ιδιαίτερα με ΚΜ της ESA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l-GR" sz="1600" b="1" dirty="0">
                <a:latin typeface="Calibri" panose="020F0502020204030204" pitchFamily="34" charset="0"/>
                <a:ea typeface="Calibri" panose="020F0502020204030204" pitchFamily="34" charset="0"/>
                <a:cs typeface="Times New Roman" panose="02020603050405020304" pitchFamily="18" charset="0"/>
              </a:rPr>
              <a:t>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Ø"/>
            </a:pPr>
            <a:r>
              <a:rPr lang="el-GR" sz="1600" dirty="0" err="1">
                <a:latin typeface="Arial" panose="020B0604020202020204" pitchFamily="34" charset="0"/>
                <a:ea typeface="Calibri" panose="020F0502020204030204" pitchFamily="34" charset="0"/>
                <a:cs typeface="Times New Roman" panose="02020603050405020304" pitchFamily="18" charset="0"/>
              </a:rPr>
              <a:t>π.χ</a:t>
            </a:r>
            <a:r>
              <a:rPr lang="el-GR" sz="1600" dirty="0">
                <a:latin typeface="Arial" panose="020B0604020202020204" pitchFamily="34" charset="0"/>
                <a:ea typeface="Calibri" panose="020F0502020204030204" pitchFamily="34" charset="0"/>
                <a:cs typeface="Times New Roman" panose="02020603050405020304" pitchFamily="18" charset="0"/>
              </a:rPr>
              <a:t> Συμμετοχή σε κοινοπραξίες για υποβολή προτάσεων ή/και εκτέλεση έργων σε χώρες της Ευρώπης (στα επόμενα </a:t>
            </a:r>
            <a:r>
              <a:rPr lang="el-GR" sz="1600" dirty="0" err="1">
                <a:latin typeface="Arial" panose="020B0604020202020204" pitchFamily="34" charset="0"/>
                <a:ea typeface="Calibri" panose="020F0502020204030204" pitchFamily="34" charset="0"/>
                <a:cs typeface="Times New Roman" panose="02020603050405020304" pitchFamily="18" charset="0"/>
              </a:rPr>
              <a:t>calls</a:t>
            </a:r>
            <a:r>
              <a:rPr lang="el-GR" sz="1600" dirty="0">
                <a:latin typeface="Arial" panose="020B0604020202020204" pitchFamily="34" charset="0"/>
                <a:ea typeface="Calibri" panose="020F0502020204030204" pitchFamily="34" charset="0"/>
                <a:cs typeface="Times New Roman" panose="02020603050405020304" pitchFamily="18" charset="0"/>
              </a:rPr>
              <a:t> ίσως γίνει υποχρεωτικό)</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4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326291" y="407605"/>
            <a:ext cx="10311581" cy="713709"/>
          </a:xfrm>
        </p:spPr>
        <p:txBody>
          <a:bodyPr>
            <a:normAutofit/>
          </a:bodyPr>
          <a:lstStyle/>
          <a:p>
            <a:pPr algn="just"/>
            <a:r>
              <a:rPr lang="el-GR" sz="2400" dirty="0"/>
              <a:t>Τεχνολογίες Διαστήματος και Προτεραιότητες</a:t>
            </a:r>
          </a:p>
        </p:txBody>
      </p:sp>
      <p:sp>
        <p:nvSpPr>
          <p:cNvPr id="3" name="Slide Number Placeholder 2"/>
          <p:cNvSpPr>
            <a:spLocks noGrp="1"/>
          </p:cNvSpPr>
          <p:nvPr>
            <p:ph type="sldNum" sz="quarter" idx="12"/>
          </p:nvPr>
        </p:nvSpPr>
        <p:spPr/>
        <p:txBody>
          <a:bodyPr/>
          <a:lstStyle/>
          <a:p>
            <a:fld id="{459C3B32-BD27-46F1-B95C-E1ADAECAF7BF}"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TextBox 5"/>
          <p:cNvSpPr txBox="1"/>
          <p:nvPr/>
        </p:nvSpPr>
        <p:spPr>
          <a:xfrm>
            <a:off x="997526" y="2493818"/>
            <a:ext cx="9258300" cy="1569660"/>
          </a:xfrm>
          <a:prstGeom prst="rect">
            <a:avLst/>
          </a:prstGeom>
          <a:noFill/>
        </p:spPr>
        <p:txBody>
          <a:bodyPr wrap="square" rtlCol="0">
            <a:spAutoFit/>
          </a:bodyPr>
          <a:lstStyle/>
          <a:p>
            <a:pPr algn="ctr"/>
            <a:r>
              <a:rPr lang="el-GR" sz="4800" b="1" dirty="0"/>
              <a:t>Τεχνολογίες Διαστήματος και Προτεραιότητες</a:t>
            </a:r>
          </a:p>
        </p:txBody>
      </p:sp>
    </p:spTree>
    <p:extLst>
      <p:ext uri="{BB962C8B-B14F-4D97-AF65-F5344CB8AC3E}">
        <p14:creationId xmlns:p14="http://schemas.microsoft.com/office/powerpoint/2010/main" val="243745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Τεχνολογίες Διαστήματος και Προτεραιότητες (1)</a:t>
            </a:r>
          </a:p>
        </p:txBody>
      </p:sp>
      <p:sp>
        <p:nvSpPr>
          <p:cNvPr id="3" name="Slide Number Placeholder 2"/>
          <p:cNvSpPr>
            <a:spLocks noGrp="1"/>
          </p:cNvSpPr>
          <p:nvPr>
            <p:ph type="sldNum" sz="quarter" idx="12"/>
          </p:nvPr>
        </p:nvSpPr>
        <p:spPr/>
        <p:txBody>
          <a:bodyPr/>
          <a:lstStyle/>
          <a:p>
            <a:fld id="{459C3B32-BD27-46F1-B95C-E1ADAECAF7BF}" type="slidenum">
              <a:rPr lang="en-US" smtClean="0"/>
              <a:pPr/>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17" name="TextBox 16"/>
          <p:cNvSpPr txBox="1"/>
          <p:nvPr/>
        </p:nvSpPr>
        <p:spPr>
          <a:xfrm>
            <a:off x="1039090" y="1433946"/>
            <a:ext cx="9258300" cy="4585871"/>
          </a:xfrm>
          <a:prstGeom prst="rect">
            <a:avLst/>
          </a:prstGeom>
          <a:noFill/>
        </p:spPr>
        <p:txBody>
          <a:bodyPr wrap="square" rtlCol="0">
            <a:spAutoFit/>
          </a:bodyPr>
          <a:lstStyle/>
          <a:p>
            <a:pPr marL="285750" indent="-285750" algn="just">
              <a:buFont typeface="Arial" panose="020B0604020202020204" pitchFamily="34" charset="0"/>
              <a:buChar char="•"/>
            </a:pPr>
            <a:r>
              <a:rPr lang="el-GR" sz="2200" dirty="0"/>
              <a:t>Το Διάστημα έχει καταστεί αναπόσπαστο κομμάτι της καθημερινής μας ζωής</a:t>
            </a:r>
          </a:p>
          <a:p>
            <a:pPr marL="285750" indent="-285750" algn="just">
              <a:buFont typeface="Arial" panose="020B0604020202020204" pitchFamily="34" charset="0"/>
              <a:buChar char="•"/>
            </a:pPr>
            <a:endParaRPr lang="el-GR" sz="2200" dirty="0"/>
          </a:p>
          <a:p>
            <a:pPr marL="285750" indent="-285750" algn="just">
              <a:buFont typeface="Arial" panose="020B0604020202020204" pitchFamily="34" charset="0"/>
              <a:buChar char="•"/>
            </a:pPr>
            <a:r>
              <a:rPr lang="el-GR" sz="2200" dirty="0"/>
              <a:t>Αυτή η συνεχής αναπτυσσόμενη εξέλιξη του διαστημικού τομέα, με τις ανάλογες δημόσιες και ιδιωτικές επενδύσεις, υπόσχεται να βοηθήσει τον άνθρωπο να επιλύσει μερικές από τις μεγαλύτερες προκλήσεις. </a:t>
            </a:r>
          </a:p>
          <a:p>
            <a:pPr marL="285750" indent="-285750" algn="just">
              <a:buFont typeface="Arial" panose="020B0604020202020204" pitchFamily="34" charset="0"/>
              <a:buChar char="•"/>
            </a:pPr>
            <a:endParaRPr lang="el-GR" sz="2200" dirty="0"/>
          </a:p>
          <a:p>
            <a:pPr marL="285750" indent="-285750" algn="just">
              <a:buFont typeface="Arial" panose="020B0604020202020204" pitchFamily="34" charset="0"/>
              <a:buChar char="•"/>
            </a:pPr>
            <a:r>
              <a:rPr lang="el-GR" sz="2200" dirty="0"/>
              <a:t>Η στρατηγική σημασία της διαστημικής τεχνολογίας και των εφαρμογών της για κοινωνικό-οικονομική ευημερία και ανάπτυξη, δημιουργία νέων θέσεων εργασίας, καθώς και για προώθηση της επιστημονικής αριστείας και της έρευνας, είναι πλέον αδιαμφισβήτητη</a:t>
            </a:r>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l-GR" sz="2200" dirty="0"/>
              <a:t>Το Διάστημα αποτελεί παγκόσμια επιχειρηματική δραστηριότητα. </a:t>
            </a:r>
          </a:p>
          <a:p>
            <a:pPr marL="285750" indent="-285750" algn="just">
              <a:buFont typeface="Arial" panose="020B0604020202020204" pitchFamily="34" charset="0"/>
              <a:buChar char="•"/>
            </a:pPr>
            <a:endParaRPr lang="el-GR" sz="2800" dirty="0"/>
          </a:p>
        </p:txBody>
      </p:sp>
    </p:spTree>
    <p:extLst>
      <p:ext uri="{BB962C8B-B14F-4D97-AF65-F5344CB8AC3E}">
        <p14:creationId xmlns:p14="http://schemas.microsoft.com/office/powerpoint/2010/main" val="380705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Τεχνολογίες Διαστήματος και Προτεραιότητες (2)</a:t>
            </a:r>
          </a:p>
        </p:txBody>
      </p:sp>
      <p:sp>
        <p:nvSpPr>
          <p:cNvPr id="3" name="Slide Number Placeholder 2"/>
          <p:cNvSpPr>
            <a:spLocks noGrp="1"/>
          </p:cNvSpPr>
          <p:nvPr>
            <p:ph type="sldNum" sz="quarter" idx="12"/>
          </p:nvPr>
        </p:nvSpPr>
        <p:spPr/>
        <p:txBody>
          <a:bodyPr/>
          <a:lstStyle/>
          <a:p>
            <a:fld id="{459C3B32-BD27-46F1-B95C-E1ADAECAF7BF}" type="slidenum">
              <a:rPr lang="en-US" smtClean="0"/>
              <a:pPr/>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698" y="1939569"/>
            <a:ext cx="3769113" cy="1884557"/>
          </a:xfrm>
          <a:prstGeom prst="rect">
            <a:avLst/>
          </a:prstGeom>
        </p:spPr>
      </p:pic>
      <p:sp>
        <p:nvSpPr>
          <p:cNvPr id="7" name="TextBox 6"/>
          <p:cNvSpPr txBox="1"/>
          <p:nvPr/>
        </p:nvSpPr>
        <p:spPr>
          <a:xfrm>
            <a:off x="1119218" y="1350597"/>
            <a:ext cx="4877927" cy="584775"/>
          </a:xfrm>
          <a:prstGeom prst="rect">
            <a:avLst/>
          </a:prstGeom>
          <a:noFill/>
        </p:spPr>
        <p:txBody>
          <a:bodyPr wrap="square" rtlCol="0">
            <a:spAutoFit/>
          </a:bodyPr>
          <a:lstStyle/>
          <a:p>
            <a:r>
              <a:rPr lang="el-GR" sz="3200" dirty="0"/>
              <a:t>Δορυφορικές Επικοινωνίες</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579" y="1903941"/>
            <a:ext cx="3072528" cy="2048762"/>
          </a:xfrm>
          <a:prstGeom prst="rect">
            <a:avLst/>
          </a:prstGeom>
        </p:spPr>
      </p:pic>
      <p:sp>
        <p:nvSpPr>
          <p:cNvPr id="9" name="TextBox 8"/>
          <p:cNvSpPr txBox="1"/>
          <p:nvPr/>
        </p:nvSpPr>
        <p:spPr>
          <a:xfrm>
            <a:off x="6291526" y="1419641"/>
            <a:ext cx="4461214" cy="584775"/>
          </a:xfrm>
          <a:prstGeom prst="rect">
            <a:avLst/>
          </a:prstGeom>
          <a:noFill/>
        </p:spPr>
        <p:txBody>
          <a:bodyPr wrap="square" rtlCol="0">
            <a:spAutoFit/>
          </a:bodyPr>
          <a:lstStyle/>
          <a:p>
            <a:r>
              <a:rPr lang="el-GR" sz="3200" dirty="0"/>
              <a:t>Παρατήρηση Γης</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698" y="4345079"/>
            <a:ext cx="3267919" cy="2011273"/>
          </a:xfrm>
          <a:prstGeom prst="rect">
            <a:avLst/>
          </a:prstGeom>
        </p:spPr>
      </p:pic>
      <p:sp>
        <p:nvSpPr>
          <p:cNvPr id="11" name="TextBox 10"/>
          <p:cNvSpPr txBox="1"/>
          <p:nvPr/>
        </p:nvSpPr>
        <p:spPr>
          <a:xfrm>
            <a:off x="970898" y="3824126"/>
            <a:ext cx="4194226" cy="584775"/>
          </a:xfrm>
          <a:prstGeom prst="rect">
            <a:avLst/>
          </a:prstGeom>
          <a:noFill/>
        </p:spPr>
        <p:txBody>
          <a:bodyPr wrap="square" rtlCol="0">
            <a:spAutoFit/>
          </a:bodyPr>
          <a:lstStyle/>
          <a:p>
            <a:r>
              <a:rPr lang="el-GR" sz="3200" dirty="0"/>
              <a:t>Δορυφορική Πλοήγηση</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575" y="4461656"/>
            <a:ext cx="2506813" cy="1880111"/>
          </a:xfrm>
          <a:prstGeom prst="rect">
            <a:avLst/>
          </a:prstGeom>
        </p:spPr>
      </p:pic>
      <p:sp>
        <p:nvSpPr>
          <p:cNvPr id="13" name="TextBox 12"/>
          <p:cNvSpPr txBox="1"/>
          <p:nvPr/>
        </p:nvSpPr>
        <p:spPr>
          <a:xfrm>
            <a:off x="5536020" y="3914792"/>
            <a:ext cx="5972225" cy="584775"/>
          </a:xfrm>
          <a:prstGeom prst="rect">
            <a:avLst/>
          </a:prstGeom>
          <a:noFill/>
        </p:spPr>
        <p:txBody>
          <a:bodyPr wrap="square" rtlCol="0">
            <a:spAutoFit/>
          </a:bodyPr>
          <a:lstStyle/>
          <a:p>
            <a:r>
              <a:rPr lang="el-GR" sz="3200" dirty="0"/>
              <a:t>Σχέσεις με Διεθνείς Οργανισμούς  </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6529" y="4461656"/>
            <a:ext cx="2768800" cy="1842983"/>
          </a:xfrm>
          <a:prstGeom prst="rect">
            <a:avLst/>
          </a:prstGeom>
        </p:spPr>
      </p:pic>
    </p:spTree>
    <p:extLst>
      <p:ext uri="{BB962C8B-B14F-4D97-AF65-F5344CB8AC3E}">
        <p14:creationId xmlns:p14="http://schemas.microsoft.com/office/powerpoint/2010/main" val="51319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Τεχνολογίες Διαστήματος και Προτεραιότητες (3)</a:t>
            </a:r>
          </a:p>
        </p:txBody>
      </p:sp>
      <p:sp>
        <p:nvSpPr>
          <p:cNvPr id="3" name="Slide Number Placeholder 2"/>
          <p:cNvSpPr>
            <a:spLocks noGrp="1"/>
          </p:cNvSpPr>
          <p:nvPr>
            <p:ph type="sldNum" sz="quarter" idx="12"/>
          </p:nvPr>
        </p:nvSpPr>
        <p:spPr/>
        <p:txBody>
          <a:bodyPr/>
          <a:lstStyle/>
          <a:p>
            <a:fld id="{459C3B32-BD27-46F1-B95C-E1ADAECAF7BF}" type="slidenum">
              <a:rPr lang="en-US" smtClean="0"/>
              <a:pPr/>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Rectangle 5"/>
          <p:cNvSpPr/>
          <p:nvPr/>
        </p:nvSpPr>
        <p:spPr>
          <a:xfrm>
            <a:off x="1364202" y="1630654"/>
            <a:ext cx="10120326" cy="1969770"/>
          </a:xfrm>
          <a:prstGeom prst="rect">
            <a:avLst/>
          </a:prstGeom>
        </p:spPr>
        <p:txBody>
          <a:bodyPr wrap="square">
            <a:spAutoFit/>
          </a:bodyPr>
          <a:lstStyle/>
          <a:p>
            <a:pPr algn="just"/>
            <a:r>
              <a:rPr lang="en-US" sz="2200" dirty="0"/>
              <a:t>           </a:t>
            </a:r>
          </a:p>
          <a:p>
            <a:pPr marL="342900" indent="-342900" algn="just">
              <a:buFont typeface="Arial" panose="020B0604020202020204" pitchFamily="34" charset="0"/>
              <a:buChar char="•"/>
            </a:pPr>
            <a:r>
              <a:rPr lang="el-GR" sz="2000" dirty="0"/>
              <a:t>Σημαντικές υποδομές στην Κύπρο</a:t>
            </a:r>
            <a:endParaRPr lang="en-US" sz="2000" dirty="0"/>
          </a:p>
          <a:p>
            <a:pPr marL="342900" indent="-342900" algn="just">
              <a:buFont typeface="Arial" panose="020B0604020202020204" pitchFamily="34" charset="0"/>
              <a:buChar char="•"/>
            </a:pPr>
            <a:r>
              <a:rPr lang="el-GR" sz="2000" dirty="0"/>
              <a:t>Έχουν χορηγηθεί οκτώ (8) άδειες </a:t>
            </a:r>
          </a:p>
          <a:p>
            <a:pPr marL="342900" indent="-342900" algn="just">
              <a:buFont typeface="Arial" panose="020B0604020202020204" pitchFamily="34" charset="0"/>
              <a:buChar char="•"/>
            </a:pPr>
            <a:r>
              <a:rPr lang="el-GR" sz="2000" dirty="0"/>
              <a:t>Πρέπει να υπάρξει αύξηση συμμετοχής στα συμβόλαια της ESA του κλάδου της βιομηχανίας στον τομέα των Τηλεπικοινωνιών.</a:t>
            </a:r>
          </a:p>
          <a:p>
            <a:pPr marL="342900" indent="-342900" algn="just">
              <a:buFont typeface="Arial" panose="020B0604020202020204" pitchFamily="34" charset="0"/>
              <a:buChar char="•"/>
            </a:pPr>
            <a:endParaRPr lang="el-GR" sz="2000" dirty="0"/>
          </a:p>
        </p:txBody>
      </p:sp>
      <p:sp>
        <p:nvSpPr>
          <p:cNvPr id="7" name="TextBox 6"/>
          <p:cNvSpPr txBox="1"/>
          <p:nvPr/>
        </p:nvSpPr>
        <p:spPr>
          <a:xfrm>
            <a:off x="1175724" y="1480974"/>
            <a:ext cx="4384817" cy="892552"/>
          </a:xfrm>
          <a:prstGeom prst="rect">
            <a:avLst/>
          </a:prstGeom>
          <a:noFill/>
        </p:spPr>
        <p:txBody>
          <a:bodyPr wrap="square" rtlCol="0">
            <a:spAutoFit/>
          </a:bodyPr>
          <a:lstStyle/>
          <a:p>
            <a:r>
              <a:rPr lang="el-GR" sz="2800" b="1" u="sng" dirty="0"/>
              <a:t>Δορυφορικές Επικοινωνίες</a:t>
            </a:r>
            <a:endParaRPr lang="en-US" sz="2800" b="1" u="sng" dirty="0"/>
          </a:p>
          <a:p>
            <a:endParaRPr lang="el-GR" sz="2400" dirty="0"/>
          </a:p>
        </p:txBody>
      </p:sp>
      <p:sp>
        <p:nvSpPr>
          <p:cNvPr id="8" name="Rectangle 7"/>
          <p:cNvSpPr/>
          <p:nvPr/>
        </p:nvSpPr>
        <p:spPr>
          <a:xfrm>
            <a:off x="1360920" y="4812853"/>
            <a:ext cx="9133708" cy="2277547"/>
          </a:xfrm>
          <a:prstGeom prst="rect">
            <a:avLst/>
          </a:prstGeom>
        </p:spPr>
        <p:txBody>
          <a:bodyPr wrap="square">
            <a:spAutoFit/>
          </a:bodyPr>
          <a:lstStyle/>
          <a:p>
            <a:pPr algn="just"/>
            <a:r>
              <a:rPr lang="en-US" sz="2200" dirty="0"/>
              <a:t>           </a:t>
            </a:r>
          </a:p>
          <a:p>
            <a:pPr marL="342900" indent="-342900" algn="just">
              <a:buFont typeface="Arial" panose="020B0604020202020204" pitchFamily="34" charset="0"/>
              <a:buChar char="•"/>
            </a:pPr>
            <a:r>
              <a:rPr lang="el-GR" altLang="el-GR" sz="2000" dirty="0"/>
              <a:t>Εξειδίκευση και τεχνογνωσία</a:t>
            </a:r>
            <a:endParaRPr lang="en-US" sz="2000" dirty="0"/>
          </a:p>
          <a:p>
            <a:pPr marL="342900" indent="-342900" algn="just">
              <a:buFont typeface="Arial" panose="020B0604020202020204" pitchFamily="34" charset="0"/>
              <a:buChar char="•"/>
            </a:pPr>
            <a:r>
              <a:rPr lang="el-GR" altLang="el-GR" sz="2000" dirty="0"/>
              <a:t>Πρέπει να αναπτυχθούν εφαρμογές</a:t>
            </a:r>
            <a:r>
              <a:rPr lang="en-US" altLang="el-GR" sz="2000" dirty="0"/>
              <a:t> </a:t>
            </a:r>
            <a:r>
              <a:rPr lang="el-GR" altLang="el-GR" sz="2000" dirty="0"/>
              <a:t>με ε</a:t>
            </a:r>
            <a:r>
              <a:rPr lang="el-GR" sz="2000" dirty="0"/>
              <a:t>στίαση σε παράκτια/θαλάσσια ζητήματα καθώς και στις παράνομες δραστηριότητες</a:t>
            </a:r>
            <a:endParaRPr lang="el-GR" altLang="el-GR" sz="2000" dirty="0"/>
          </a:p>
          <a:p>
            <a:pPr marL="342900" indent="-342900" algn="just">
              <a:buFont typeface="Arial" panose="020B0604020202020204" pitchFamily="34" charset="0"/>
              <a:buChar char="•"/>
            </a:pPr>
            <a:r>
              <a:rPr lang="el-GR" altLang="el-GR" sz="2000" dirty="0"/>
              <a:t>Έργο EXCELSIOR </a:t>
            </a:r>
          </a:p>
          <a:p>
            <a:pPr marL="342900" indent="-342900" algn="just">
              <a:buFont typeface="Arial" panose="020B0604020202020204" pitchFamily="34" charset="0"/>
              <a:buChar char="•"/>
            </a:pPr>
            <a:endParaRPr lang="el-GR" altLang="el-GR" sz="2000" dirty="0"/>
          </a:p>
          <a:p>
            <a:pPr marL="342900" indent="-342900" algn="just">
              <a:buFont typeface="Arial" panose="020B0604020202020204" pitchFamily="34" charset="0"/>
              <a:buChar char="•"/>
            </a:pPr>
            <a:endParaRPr lang="el-GR" sz="2000" dirty="0"/>
          </a:p>
        </p:txBody>
      </p:sp>
      <p:sp>
        <p:nvSpPr>
          <p:cNvPr id="9" name="TextBox 8"/>
          <p:cNvSpPr txBox="1"/>
          <p:nvPr/>
        </p:nvSpPr>
        <p:spPr>
          <a:xfrm>
            <a:off x="1175724" y="4615685"/>
            <a:ext cx="4384817" cy="892552"/>
          </a:xfrm>
          <a:prstGeom prst="rect">
            <a:avLst/>
          </a:prstGeom>
          <a:noFill/>
        </p:spPr>
        <p:txBody>
          <a:bodyPr wrap="square" rtlCol="0">
            <a:spAutoFit/>
          </a:bodyPr>
          <a:lstStyle/>
          <a:p>
            <a:r>
              <a:rPr lang="el-GR" sz="2800" b="1" u="sng" dirty="0"/>
              <a:t>Τηλεπισκόπηση</a:t>
            </a:r>
            <a:endParaRPr lang="en-US" sz="2800" b="1" u="sng" dirty="0"/>
          </a:p>
          <a:p>
            <a:endParaRPr lang="el-GR" sz="2400" dirty="0"/>
          </a:p>
        </p:txBody>
      </p:sp>
      <p:sp>
        <p:nvSpPr>
          <p:cNvPr id="5" name="Rectangle 2"/>
          <p:cNvSpPr>
            <a:spLocks noChangeArrowheads="1"/>
          </p:cNvSpPr>
          <p:nvPr/>
        </p:nvSpPr>
        <p:spPr bwMode="auto">
          <a:xfrm>
            <a:off x="1423635" y="3534222"/>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p:nvPr/>
        </p:nvSpPr>
        <p:spPr>
          <a:xfrm>
            <a:off x="1360920" y="3489269"/>
            <a:ext cx="9217598" cy="1354217"/>
          </a:xfrm>
          <a:prstGeom prst="rect">
            <a:avLst/>
          </a:prstGeom>
        </p:spPr>
        <p:txBody>
          <a:bodyPr wrap="square">
            <a:spAutoFit/>
          </a:bodyPr>
          <a:lstStyle/>
          <a:p>
            <a:pPr algn="just"/>
            <a:r>
              <a:rPr lang="en-US" sz="2200" dirty="0"/>
              <a:t>           </a:t>
            </a:r>
            <a:endParaRPr lang="en-US" sz="2000" dirty="0"/>
          </a:p>
          <a:p>
            <a:pPr marL="342900" indent="-342900" algn="just">
              <a:buFont typeface="Arial" panose="020B0604020202020204" pitchFamily="34" charset="0"/>
              <a:buChar char="•"/>
            </a:pPr>
            <a:r>
              <a:rPr lang="el-GR" altLang="el-GR" sz="2000" dirty="0"/>
              <a:t>υποδομή GALILEO αναπτύσσεται στην Κύπρο </a:t>
            </a:r>
          </a:p>
          <a:p>
            <a:pPr marL="342900" indent="-342900" algn="just">
              <a:buFont typeface="Arial" panose="020B0604020202020204" pitchFamily="34" charset="0"/>
              <a:buChar char="•"/>
            </a:pPr>
            <a:r>
              <a:rPr lang="el-GR" altLang="el-GR" sz="2000" dirty="0"/>
              <a:t>υποδομή EGNOS αναπτύσσεται στην Κύπρο (σε εξέλιξη)</a:t>
            </a:r>
          </a:p>
          <a:p>
            <a:pPr marL="342900" indent="-342900" algn="just">
              <a:buFont typeface="Arial" panose="020B0604020202020204" pitchFamily="34" charset="0"/>
              <a:buChar char="•"/>
            </a:pPr>
            <a:endParaRPr lang="el-GR" sz="2000" dirty="0"/>
          </a:p>
        </p:txBody>
      </p:sp>
      <p:sp>
        <p:nvSpPr>
          <p:cNvPr id="13" name="TextBox 12"/>
          <p:cNvSpPr txBox="1"/>
          <p:nvPr/>
        </p:nvSpPr>
        <p:spPr>
          <a:xfrm>
            <a:off x="1175724" y="3240102"/>
            <a:ext cx="4384817" cy="892552"/>
          </a:xfrm>
          <a:prstGeom prst="rect">
            <a:avLst/>
          </a:prstGeom>
          <a:noFill/>
        </p:spPr>
        <p:txBody>
          <a:bodyPr wrap="square" rtlCol="0">
            <a:spAutoFit/>
          </a:bodyPr>
          <a:lstStyle/>
          <a:p>
            <a:r>
              <a:rPr lang="el-GR" sz="2800" b="1" u="sng" dirty="0"/>
              <a:t>Δορυφορική Πλοήγηση</a:t>
            </a:r>
            <a:endParaRPr lang="en-US" sz="2800" b="1" u="sng" dirty="0"/>
          </a:p>
          <a:p>
            <a:endParaRPr lang="el-GR" sz="2400" dirty="0"/>
          </a:p>
        </p:txBody>
      </p:sp>
      <p:sp>
        <p:nvSpPr>
          <p:cNvPr id="15" name="Rectangle 2"/>
          <p:cNvSpPr>
            <a:spLocks noChangeArrowheads="1"/>
          </p:cNvSpPr>
          <p:nvPr/>
        </p:nvSpPr>
        <p:spPr bwMode="auto">
          <a:xfrm>
            <a:off x="1507525" y="4988309"/>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051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191DE4-2E6D-4E40-B32D-35E753A9C040}"/>
              </a:ext>
            </a:extLst>
          </p:cNvPr>
          <p:cNvSpPr>
            <a:spLocks noGrp="1"/>
          </p:cNvSpPr>
          <p:nvPr>
            <p:ph type="title"/>
          </p:nvPr>
        </p:nvSpPr>
        <p:spPr>
          <a:xfrm>
            <a:off x="520660" y="431119"/>
            <a:ext cx="10311581" cy="713709"/>
          </a:xfrm>
        </p:spPr>
        <p:txBody>
          <a:bodyPr>
            <a:normAutofit/>
          </a:bodyPr>
          <a:lstStyle/>
          <a:p>
            <a:pPr algn="just"/>
            <a:r>
              <a:rPr lang="el-GR" sz="2400" dirty="0"/>
              <a:t>Τεχνολογίες Διαστήματος και Προτεραιότητες (4)</a:t>
            </a:r>
          </a:p>
        </p:txBody>
      </p:sp>
      <p:sp>
        <p:nvSpPr>
          <p:cNvPr id="3" name="Slide Number Placeholder 2"/>
          <p:cNvSpPr>
            <a:spLocks noGrp="1"/>
          </p:cNvSpPr>
          <p:nvPr>
            <p:ph type="sldNum" sz="quarter" idx="12"/>
          </p:nvPr>
        </p:nvSpPr>
        <p:spPr/>
        <p:txBody>
          <a:bodyPr/>
          <a:lstStyle/>
          <a:p>
            <a:fld id="{459C3B32-BD27-46F1-B95C-E1ADAECAF7BF}" type="slidenum">
              <a:rPr lang="en-US" smtClean="0"/>
              <a:pPr/>
              <a:t>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84" y="94973"/>
            <a:ext cx="4026016" cy="950493"/>
          </a:xfrm>
          <a:prstGeom prst="rect">
            <a:avLst/>
          </a:prstGeom>
        </p:spPr>
      </p:pic>
      <p:sp>
        <p:nvSpPr>
          <p:cNvPr id="6" name="Rectangle 5"/>
          <p:cNvSpPr/>
          <p:nvPr/>
        </p:nvSpPr>
        <p:spPr>
          <a:xfrm>
            <a:off x="1196422" y="1381612"/>
            <a:ext cx="8652253" cy="6340197"/>
          </a:xfrm>
          <a:prstGeom prst="rect">
            <a:avLst/>
          </a:prstGeom>
        </p:spPr>
        <p:txBody>
          <a:bodyPr wrap="square">
            <a:spAutoFit/>
          </a:bodyPr>
          <a:lstStyle/>
          <a:p>
            <a:pPr algn="just"/>
            <a:r>
              <a:rPr lang="en-US" sz="2200" dirty="0"/>
              <a:t>           </a:t>
            </a:r>
          </a:p>
          <a:p>
            <a:pPr marL="342900" indent="-342900" algn="just">
              <a:buFont typeface="Arial" panose="020B0604020202020204" pitchFamily="34" charset="0"/>
              <a:buChar char="•"/>
            </a:pPr>
            <a:r>
              <a:rPr lang="el-GR" altLang="el-GR" dirty="0"/>
              <a:t>Υπογραφή νέας Συμφωνίας</a:t>
            </a:r>
            <a:r>
              <a:rPr lang="en-US" altLang="el-GR" dirty="0"/>
              <a:t> </a:t>
            </a:r>
            <a:r>
              <a:rPr lang="el-GR" altLang="el-GR" dirty="0"/>
              <a:t>Ευρωπαϊκού Συνεργαζόμενου Κράτους (ECS+/</a:t>
            </a:r>
            <a:r>
              <a:rPr lang="en-US" altLang="el-GR" dirty="0"/>
              <a:t>PECS</a:t>
            </a:r>
            <a:r>
              <a:rPr lang="el-GR" altLang="el-GR" dirty="0"/>
              <a:t>).</a:t>
            </a:r>
          </a:p>
          <a:p>
            <a:pPr marL="342900" indent="-342900" algn="just">
              <a:buFont typeface="Arial" panose="020B0604020202020204" pitchFamily="34" charset="0"/>
              <a:buChar char="•"/>
            </a:pPr>
            <a:r>
              <a:rPr lang="el-GR" altLang="el-GR" dirty="0"/>
              <a:t>Μεγάλες δυνατότητες για χρήση διαστημικών τεχνολογιών στην Κύπρο</a:t>
            </a:r>
          </a:p>
          <a:p>
            <a:pPr marL="342900" indent="-342900" algn="just">
              <a:buFont typeface="Arial" panose="020B0604020202020204" pitchFamily="34" charset="0"/>
              <a:buChar char="•"/>
            </a:pPr>
            <a:r>
              <a:rPr lang="el-GR" altLang="el-GR" dirty="0"/>
              <a:t>Στόχος η Κύπρος να γίνει αρχικά </a:t>
            </a:r>
            <a:r>
              <a:rPr lang="en-US" altLang="el-GR" dirty="0"/>
              <a:t>Associate Member </a:t>
            </a:r>
            <a:r>
              <a:rPr lang="el-GR" altLang="el-GR" dirty="0"/>
              <a:t>και</a:t>
            </a:r>
            <a:r>
              <a:rPr lang="en-US" altLang="el-GR" dirty="0"/>
              <a:t> </a:t>
            </a:r>
            <a:r>
              <a:rPr lang="el-GR" altLang="el-GR" dirty="0"/>
              <a:t>μετέπειτα πλήρες μέλος της ESA </a:t>
            </a:r>
          </a:p>
          <a:p>
            <a:pPr marL="342900" indent="-342900" algn="just">
              <a:buFont typeface="Arial" panose="020B0604020202020204" pitchFamily="34" charset="0"/>
              <a:buChar char="•"/>
            </a:pPr>
            <a:r>
              <a:rPr lang="el-GR" dirty="0"/>
              <a:t>Η συνδρομή μας για το 2022 αυξάνεται κατά 500.000 ευρώ φτάνοντας συνολικά τα 2.150.000 ευρώ και θα αυξάνεται σταδιακά και στα υπόλοιπα έτη.</a:t>
            </a:r>
          </a:p>
          <a:p>
            <a:pPr marL="342900" indent="-342900" algn="just">
              <a:buFont typeface="Arial" panose="020B0604020202020204" pitchFamily="34" charset="0"/>
              <a:buChar char="•"/>
            </a:pPr>
            <a:r>
              <a:rPr lang="el-GR" dirty="0"/>
              <a:t>Καθυστερήσεις στην εκτέλεση των ECS/PECS </a:t>
            </a:r>
            <a:r>
              <a:rPr lang="el-GR" dirty="0" err="1"/>
              <a:t>projects</a:t>
            </a:r>
            <a:r>
              <a:rPr lang="el-GR" dirty="0"/>
              <a:t> και πιθανές κυρώσεις σε περίπτωση μη συμμόρφωσης με τα απαιτούμενα χρονικά περιθώρια.</a:t>
            </a:r>
          </a:p>
          <a:p>
            <a:pPr marL="342900" indent="-342900" algn="just">
              <a:buFont typeface="Arial" panose="020B0604020202020204" pitchFamily="34" charset="0"/>
              <a:buChar char="•"/>
            </a:pPr>
            <a:r>
              <a:rPr lang="en-US" dirty="0"/>
              <a:t>Training course </a:t>
            </a:r>
            <a:r>
              <a:rPr lang="el-GR" dirty="0"/>
              <a:t>από</a:t>
            </a:r>
            <a:r>
              <a:rPr lang="en-US" dirty="0"/>
              <a:t> ESA </a:t>
            </a:r>
            <a:r>
              <a:rPr lang="el-GR" dirty="0"/>
              <a:t>για</a:t>
            </a:r>
            <a:r>
              <a:rPr lang="en-US" dirty="0"/>
              <a:t> management </a:t>
            </a:r>
            <a:r>
              <a:rPr lang="el-GR" dirty="0"/>
              <a:t>των</a:t>
            </a:r>
            <a:r>
              <a:rPr lang="en-US" dirty="0"/>
              <a:t> projects.</a:t>
            </a:r>
            <a:endParaRPr lang="el-GR" dirty="0"/>
          </a:p>
          <a:p>
            <a:pPr marL="342900" indent="-342900" algn="just">
              <a:buFont typeface="Arial" panose="020B0604020202020204" pitchFamily="34" charset="0"/>
              <a:buChar char="•"/>
            </a:pPr>
            <a:r>
              <a:rPr lang="el-GR" dirty="0"/>
              <a:t>Περαιτέρω ανάπτυξη και προώθηση των τομέων της αστρονομίας και της έρευνας διαστήματος, της παρακολούθησης της ιονόσφαιρας και της </a:t>
            </a:r>
            <a:r>
              <a:rPr lang="el-GR" dirty="0" err="1"/>
              <a:t>ραδιοπλοήγησης</a:t>
            </a:r>
            <a:r>
              <a:rPr lang="el-GR" dirty="0"/>
              <a:t>.</a:t>
            </a:r>
            <a:r>
              <a:rPr lang="el-GR"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Προώθηση και εφαρμογή των προτύπων ECSS.</a:t>
            </a:r>
          </a:p>
          <a:p>
            <a:pPr marL="342900" indent="-342900" algn="just">
              <a:buFont typeface="Arial" panose="020B060402020202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Προσδιορισμός εξειδικευμένων </a:t>
            </a:r>
            <a:r>
              <a:rPr lang="el-GR" dirty="0" err="1">
                <a:effectLst/>
                <a:latin typeface="Calibri" panose="020F0502020204030204" pitchFamily="34" charset="0"/>
                <a:ea typeface="Calibri" panose="020F0502020204030204" pitchFamily="34" charset="0"/>
                <a:cs typeface="Times New Roman" panose="02020603050405020304" pitchFamily="18" charset="0"/>
              </a:rPr>
              <a:t>Calls</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Αύξηση αριθμών </a:t>
            </a:r>
            <a:r>
              <a:rPr lang="el-GR" dirty="0" err="1">
                <a:effectLst/>
                <a:latin typeface="Calibri" panose="020F0502020204030204" pitchFamily="34" charset="0"/>
                <a:ea typeface="Calibri" panose="020F0502020204030204" pitchFamily="34" charset="0"/>
                <a:cs typeface="Times New Roman" panose="02020603050405020304" pitchFamily="18" charset="0"/>
              </a:rPr>
              <a:t>Calls</a:t>
            </a:r>
            <a:r>
              <a:rPr lang="el-GR" dirty="0">
                <a:effectLst/>
                <a:latin typeface="Calibri" panose="020F0502020204030204" pitchFamily="34" charset="0"/>
                <a:ea typeface="Calibri" panose="020F0502020204030204" pitchFamily="34" charset="0"/>
                <a:cs typeface="Times New Roman" panose="02020603050405020304" pitchFamily="18" charset="0"/>
              </a:rPr>
              <a:t> ανά έτος.</a:t>
            </a:r>
          </a:p>
          <a:p>
            <a:pPr marL="342900" indent="-342900" algn="just">
              <a:buFont typeface="Arial" panose="020B0604020202020204" pitchFamily="34" charset="0"/>
              <a:buChar char="•"/>
            </a:pPr>
            <a:r>
              <a:rPr lang="el-GR" dirty="0">
                <a:latin typeface="Calibri" panose="020F0502020204030204" pitchFamily="34" charset="0"/>
                <a:cs typeface="Times New Roman" panose="02020603050405020304" pitchFamily="18" charset="0"/>
              </a:rPr>
              <a:t>Στόχος </a:t>
            </a:r>
            <a:r>
              <a:rPr lang="en-US" dirty="0">
                <a:latin typeface="Calibri" panose="020F0502020204030204" pitchFamily="34" charset="0"/>
                <a:cs typeface="Times New Roman" panose="02020603050405020304" pitchFamily="18" charset="0"/>
              </a:rPr>
              <a:t>Industry vs Universities/institutes : 75% / 25%.</a:t>
            </a:r>
            <a:r>
              <a:rPr lang="el-GR" dirty="0">
                <a:latin typeface="Calibri" panose="020F0502020204030204" pitchFamily="34" charset="0"/>
                <a:cs typeface="Times New Roman" panose="02020603050405020304" pitchFamily="18" charset="0"/>
              </a:rPr>
              <a:t> (τώρα βρισκόμαστε στο 60%/40%)</a:t>
            </a:r>
            <a:endParaRPr lang="el-GR" altLang="el-GR" dirty="0">
              <a:latin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l-GR" dirty="0">
                <a:latin typeface="Calibri" panose="020F0502020204030204" pitchFamily="34" charset="0"/>
                <a:cs typeface="Times New Roman" panose="02020603050405020304" pitchFamily="18" charset="0"/>
              </a:rPr>
              <a:t>Τέλος διαπιστώθηκε ότι πρέπει να ενισχυθεί η Διεθνής συνεργασία (ιδιαίτερα με ΚΜ της ESA ). </a:t>
            </a:r>
            <a:endParaRPr lang="el-GR" altLang="el-GR" dirty="0">
              <a:latin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l-GR" altLang="el-GR" sz="2000" dirty="0"/>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endParaRPr lang="el-GR" sz="2000" dirty="0"/>
          </a:p>
        </p:txBody>
      </p:sp>
      <p:sp>
        <p:nvSpPr>
          <p:cNvPr id="7" name="TextBox 6"/>
          <p:cNvSpPr txBox="1"/>
          <p:nvPr/>
        </p:nvSpPr>
        <p:spPr>
          <a:xfrm>
            <a:off x="1016333" y="1225076"/>
            <a:ext cx="9486683" cy="892552"/>
          </a:xfrm>
          <a:prstGeom prst="rect">
            <a:avLst/>
          </a:prstGeom>
          <a:noFill/>
        </p:spPr>
        <p:txBody>
          <a:bodyPr wrap="square" rtlCol="0">
            <a:spAutoFit/>
          </a:bodyPr>
          <a:lstStyle/>
          <a:p>
            <a:r>
              <a:rPr lang="el-GR" sz="2800" b="1" u="sng" dirty="0"/>
              <a:t>Συνεργασία με τον Ευρωπαϊκό Οργανισμό Διαστήματος (</a:t>
            </a:r>
            <a:r>
              <a:rPr lang="en-US" sz="2800" b="1" u="sng" dirty="0"/>
              <a:t>ESA)</a:t>
            </a:r>
          </a:p>
          <a:p>
            <a:endParaRPr lang="el-GR" sz="2400" dirty="0"/>
          </a:p>
        </p:txBody>
      </p:sp>
      <p:sp>
        <p:nvSpPr>
          <p:cNvPr id="5" name="Rectangle 2"/>
          <p:cNvSpPr>
            <a:spLocks noChangeArrowheads="1"/>
          </p:cNvSpPr>
          <p:nvPr/>
        </p:nvSpPr>
        <p:spPr bwMode="auto">
          <a:xfrm>
            <a:off x="1510807" y="460434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021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12344</TotalTime>
  <Words>4250</Words>
  <Application>Microsoft Office PowerPoint</Application>
  <PresentationFormat>Widescreen</PresentationFormat>
  <Paragraphs>491</Paragraphs>
  <Slides>40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Candara</vt:lpstr>
      <vt:lpstr>Century Schoolbook</vt:lpstr>
      <vt:lpstr>Symbol</vt:lpstr>
      <vt:lpstr>Wingdings</vt:lpstr>
      <vt:lpstr>Office Theme</vt:lpstr>
      <vt:lpstr>Custom Design</vt:lpstr>
      <vt:lpstr>Workshop Enhancing the Cypriot Space Ecosystem – ‘’The way forward’’</vt:lpstr>
      <vt:lpstr>Θέματα που θα συζητηθούν</vt:lpstr>
      <vt:lpstr>Τμήμα Ηλεκτρονικών Επικοινωνιών</vt:lpstr>
      <vt:lpstr>Τμήμα Ηλεκτρονικών Επικοινωνιών</vt:lpstr>
      <vt:lpstr>Τεχνολογίες Διαστήματος και Προτεραιότητες</vt:lpstr>
      <vt:lpstr>Τεχνολογίες Διαστήματος και Προτεραιότητες (1)</vt:lpstr>
      <vt:lpstr>Τεχνολογίες Διαστήματος και Προτεραιότητες (2)</vt:lpstr>
      <vt:lpstr>Τεχνολογίες Διαστήματος και Προτεραιότητες (3)</vt:lpstr>
      <vt:lpstr>Τεχνολογίες Διαστήματος και Προτεραιότητες (4)</vt:lpstr>
      <vt:lpstr>Τεχνολογίες Διαστήματος και Προτεραιότητες (5)</vt:lpstr>
      <vt:lpstr>CERES Feasibility Study</vt:lpstr>
      <vt:lpstr>CERES Feasibility Study</vt:lpstr>
      <vt:lpstr>Πρόσφατες Εξελίξεις</vt:lpstr>
      <vt:lpstr>Πρόσφατες Εξελίξεις (1)</vt:lpstr>
      <vt:lpstr>Πρόσφατες Εξελίξεις (2)</vt:lpstr>
      <vt:lpstr>Πρόσφατες Εξελίξεις (3)</vt:lpstr>
      <vt:lpstr>Πρόσφατες Εξελίξεις (4)</vt:lpstr>
      <vt:lpstr>Πρόσφατες Εξελίξεις (5)</vt:lpstr>
      <vt:lpstr>Πρόσφατες Εξελίξεις (6)</vt:lpstr>
      <vt:lpstr>ESA end of Period Report and Recomendations</vt:lpstr>
      <vt:lpstr>ESA end of Period Report and Recommendations (1)</vt:lpstr>
      <vt:lpstr>ESA end of Period Report and Recommendations (2)</vt:lpstr>
      <vt:lpstr>ESA end of Period Report and Recommendations (3)</vt:lpstr>
      <vt:lpstr>ESA end of Period Report and Recommendations (4)</vt:lpstr>
      <vt:lpstr>ESA end of Period Report and Recommendations (5)</vt:lpstr>
      <vt:lpstr>ESA end of Period Report and Recommendations (6)</vt:lpstr>
      <vt:lpstr>ESA end of Period Report and Recommendations (7)</vt:lpstr>
      <vt:lpstr>ESA end of Period Report and Recommendations (7)</vt:lpstr>
      <vt:lpstr>ESA end of Period Report and Recommendations (9)</vt:lpstr>
      <vt:lpstr>ESA end of Period Report and Recommendations (10)</vt:lpstr>
      <vt:lpstr>ESA end of Period Report and Recommendations (11)</vt:lpstr>
      <vt:lpstr>ESA end of Period Report and Recommendations (12)</vt:lpstr>
      <vt:lpstr>ESA end of Period Report and Recommendations (13)</vt:lpstr>
      <vt:lpstr>PowerPoint Presentation</vt:lpstr>
      <vt:lpstr>Ευχαριστώ πολύ!</vt:lpstr>
      <vt:lpstr>Way Forward</vt:lpstr>
      <vt:lpstr>Way Forward – πώς προχωράμε?</vt:lpstr>
      <vt:lpstr>Way Forward – πώς προχωράμε?</vt:lpstr>
      <vt:lpstr>Way Forward – πώς προχωράμε?</vt:lpstr>
      <vt:lpstr>Way Forward – πώς προχωράμε?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Nasia Zanti</dc:creator>
  <cp:lastModifiedBy>Tziortzis  Stelios</cp:lastModifiedBy>
  <cp:revision>633</cp:revision>
  <cp:lastPrinted>2022-06-15T08:46:41Z</cp:lastPrinted>
  <dcterms:created xsi:type="dcterms:W3CDTF">2020-04-29T21:12:08Z</dcterms:created>
  <dcterms:modified xsi:type="dcterms:W3CDTF">2022-06-15T08:51:13Z</dcterms:modified>
</cp:coreProperties>
</file>