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 id="2147483979" r:id="rId8"/>
  </p:sldMasterIdLst>
  <p:notesMasterIdLst>
    <p:notesMasterId r:id="rId43"/>
  </p:notesMasterIdLst>
  <p:handoutMasterIdLst>
    <p:handoutMasterId r:id="rId44"/>
  </p:handoutMasterIdLst>
  <p:sldIdLst>
    <p:sldId id="256" r:id="rId9"/>
    <p:sldId id="419" r:id="rId10"/>
    <p:sldId id="587" r:id="rId11"/>
    <p:sldId id="288" r:id="rId12"/>
    <p:sldId id="258" r:id="rId13"/>
    <p:sldId id="430" r:id="rId14"/>
    <p:sldId id="422" r:id="rId15"/>
    <p:sldId id="267" r:id="rId16"/>
    <p:sldId id="431" r:id="rId17"/>
    <p:sldId id="414" r:id="rId18"/>
    <p:sldId id="260" r:id="rId19"/>
    <p:sldId id="275" r:id="rId20"/>
    <p:sldId id="415" r:id="rId21"/>
    <p:sldId id="405" r:id="rId22"/>
    <p:sldId id="588" r:id="rId23"/>
    <p:sldId id="406" r:id="rId24"/>
    <p:sldId id="426" r:id="rId25"/>
    <p:sldId id="427" r:id="rId26"/>
    <p:sldId id="277" r:id="rId27"/>
    <p:sldId id="278" r:id="rId28"/>
    <p:sldId id="279" r:id="rId29"/>
    <p:sldId id="280" r:id="rId30"/>
    <p:sldId id="589" r:id="rId31"/>
    <p:sldId id="407" r:id="rId32"/>
    <p:sldId id="408" r:id="rId33"/>
    <p:sldId id="409" r:id="rId34"/>
    <p:sldId id="417" r:id="rId35"/>
    <p:sldId id="306" r:id="rId36"/>
    <p:sldId id="428" r:id="rId37"/>
    <p:sldId id="411" r:id="rId38"/>
    <p:sldId id="418" r:id="rId39"/>
    <p:sldId id="412" r:id="rId40"/>
    <p:sldId id="292" r:id="rId41"/>
    <p:sldId id="1110" r:id="rId42"/>
  </p:sldIdLst>
  <p:sldSz cx="12225338" cy="6858000"/>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45F23E-E8A3-3913-95D4-8CABB47A6E51}" name="Stephen Airey" initials="SA" userId="S::Stephen.Airey@esa.int::7273f010-5a05-4e99-a07d-6745da8e230c" providerId="AD"/>
  <p188:author id="{E2882E74-F3B6-ADDD-F6F9-0DB7A3B24AF6}" name="Michele Federico Iapaolo" initials="MFI" userId="S::Michele.Iapaolo@ext.esa.int::2370e168-a653-4133-9ce1-ca6887a3b4f4" providerId="AD"/>
  <p188:author id="{AD4729DD-A0C9-B963-9C3D-6893EC609427}" name="Karol Brzostowski" initials="KB" userId="S::Karol.Brzostowski@ext.esa.int::e5572b30-d500-47d7-b24f-e32f63f4bdb1" providerId="AD"/>
  <p188:author id="{AD11C8E3-6199-8552-FD1E-730444241997}" name="Kim Johnson" initials="KJ" userId="S::Kim.Johnson@esa.int::0c0109ed-3dc6-40da-abfd-066e6e50102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D9D9D9"/>
    <a:srgbClr val="000000"/>
    <a:srgbClr val="8197A6"/>
    <a:srgbClr val="F1666A"/>
    <a:srgbClr val="053249"/>
    <a:srgbClr val="003249"/>
    <a:srgbClr val="335E6F"/>
    <a:srgbClr val="006196"/>
    <a:srgbClr val="6DCFF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0" autoAdjust="0"/>
    <p:restoredTop sz="78101" autoAdjust="0"/>
  </p:normalViewPr>
  <p:slideViewPr>
    <p:cSldViewPr snapToGrid="0">
      <p:cViewPr>
        <p:scale>
          <a:sx n="81" d="100"/>
          <a:sy n="81" d="100"/>
        </p:scale>
        <p:origin x="80" y="728"/>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NL"/>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NL"/>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NL"/>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2" y="0"/>
            <a:ext cx="2945557" cy="496073"/>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850584" y="0"/>
            <a:ext cx="2945557" cy="496073"/>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2" y="9430460"/>
            <a:ext cx="2945557" cy="496073"/>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850584" y="9430460"/>
            <a:ext cx="2945557" cy="496073"/>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 y="1"/>
            <a:ext cx="2917899" cy="518083"/>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867484" y="1"/>
            <a:ext cx="2917898" cy="518083"/>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10/16/23</a:t>
            </a:fld>
            <a:endParaRPr lang="en-US" dirty="0"/>
          </a:p>
        </p:txBody>
      </p:sp>
      <p:sp>
        <p:nvSpPr>
          <p:cNvPr id="11268" name="Rectangle 4"/>
          <p:cNvSpPr>
            <a:spLocks noGrp="1" noRot="1" noChangeAspect="1" noChangeArrowheads="1" noTextEdit="1"/>
          </p:cNvSpPr>
          <p:nvPr>
            <p:ph type="sldImg" idx="2"/>
          </p:nvPr>
        </p:nvSpPr>
        <p:spPr bwMode="auto">
          <a:xfrm>
            <a:off x="136525" y="739775"/>
            <a:ext cx="658495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5833" y="4730468"/>
            <a:ext cx="5033721" cy="4435871"/>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3" y="9460935"/>
            <a:ext cx="2917899" cy="443587"/>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867484" y="9460935"/>
            <a:ext cx="2917898" cy="443587"/>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39775"/>
            <a:ext cx="6584950" cy="3695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effectLst/>
                <a:latin typeface="Segoe UI" panose="020B0502040204020203" pitchFamily="34" charset="0"/>
              </a:rPr>
              <a:t>The negotiation is started taking into accounts all the recommendations provided by the TEB:</a:t>
            </a:r>
          </a:p>
          <a:p>
            <a:pPr marL="285750" indent="-285750">
              <a:buFontTx/>
              <a:buChar char="-"/>
            </a:pPr>
            <a:r>
              <a:rPr lang="en-GB" dirty="0">
                <a:latin typeface="Segoe UI" panose="020B0502040204020203" pitchFamily="34" charset="0"/>
              </a:rPr>
              <a:t>Deriving the main negotiation points</a:t>
            </a:r>
          </a:p>
          <a:p>
            <a:pPr marL="285750" indent="-285750">
              <a:buFontTx/>
              <a:buChar char="-"/>
            </a:pPr>
            <a:r>
              <a:rPr lang="en-GB" sz="1600" dirty="0">
                <a:effectLst/>
                <a:latin typeface="Segoe UI" panose="020B0502040204020203" pitchFamily="34" charset="0"/>
              </a:rPr>
              <a:t>Sometimes there are critical negotiation points: the negotiation is not even started unless they are successfully addressed (go/no go points) </a:t>
            </a:r>
          </a:p>
          <a:p>
            <a:pPr marL="285750" indent="-285750">
              <a:buFontTx/>
              <a:buChar char="-"/>
            </a:pPr>
            <a:r>
              <a:rPr lang="en-GB" dirty="0">
                <a:latin typeface="Segoe UI" panose="020B0502040204020203" pitchFamily="34" charset="0"/>
              </a:rPr>
              <a:t>Sometimes there could also be the request to submit </a:t>
            </a:r>
            <a:r>
              <a:rPr lang="en-GB" sz="1600" dirty="0">
                <a:effectLst/>
                <a:latin typeface="Segoe UI" panose="020B0502040204020203" pitchFamily="34" charset="0"/>
              </a:rPr>
              <a:t>a full updated proposal (if too much of the proposal needs to be changed)</a:t>
            </a:r>
          </a:p>
          <a:p>
            <a:pPr marL="0" indent="0">
              <a:buFontTx/>
              <a:buNone/>
            </a:pPr>
            <a:endParaRPr lang="en-GB" sz="1600" dirty="0">
              <a:effectLst/>
              <a:latin typeface="Segoe UI" panose="020B0502040204020203"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a:solidFill>
                  <a:srgbClr val="C00000"/>
                </a:solidFill>
                <a:effectLst/>
                <a:latin typeface="Calibri" panose="020F0502020204030204" pitchFamily="34" charset="0"/>
                <a:ea typeface="Calibri" panose="020F0502020204030204" pitchFamily="34" charset="0"/>
              </a:rPr>
              <a:t>Receiving the Letter of Acceptance DOES NOT mean that a Contract will be necessarily placed!</a:t>
            </a:r>
            <a:endParaRPr lang="en-GB" sz="1600" dirty="0">
              <a:solidFill>
                <a:srgbClr val="C00000"/>
              </a:solidFill>
              <a:effectLst/>
              <a:latin typeface="Calibri" panose="020F0502020204030204" pitchFamily="34" charset="0"/>
              <a:ea typeface="Calibri" panose="020F0502020204030204" pitchFamily="34" charset="0"/>
            </a:endParaRPr>
          </a:p>
          <a:p>
            <a:pPr marL="0" indent="0">
              <a:buFontTx/>
              <a:buNone/>
            </a:pPr>
            <a:endParaRPr lang="en-GB" sz="16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164767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429422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25</a:t>
            </a:fld>
            <a:endParaRPr lang="en-US" dirty="0"/>
          </a:p>
        </p:txBody>
      </p:sp>
    </p:spTree>
    <p:extLst>
      <p:ext uri="{BB962C8B-B14F-4D97-AF65-F5344CB8AC3E}">
        <p14:creationId xmlns:p14="http://schemas.microsoft.com/office/powerpoint/2010/main" val="246553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28</a:t>
            </a:fld>
            <a:endParaRPr lang="en-US" dirty="0"/>
          </a:p>
        </p:txBody>
      </p:sp>
    </p:spTree>
    <p:extLst>
      <p:ext uri="{BB962C8B-B14F-4D97-AF65-F5344CB8AC3E}">
        <p14:creationId xmlns:p14="http://schemas.microsoft.com/office/powerpoint/2010/main" val="113992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B1C1B1E2-4475-074F-89EB-5387F18A9490}" type="slidenum">
              <a:rPr lang="en-US" altLang="x-none" smtClean="0"/>
              <a:pPr>
                <a:defRPr/>
              </a:pPr>
              <a:t>34</a:t>
            </a:fld>
            <a:endParaRPr lang="en-US" altLang="x-none"/>
          </a:p>
        </p:txBody>
      </p:sp>
    </p:spTree>
    <p:extLst>
      <p:ext uri="{BB962C8B-B14F-4D97-AF65-F5344CB8AC3E}">
        <p14:creationId xmlns:p14="http://schemas.microsoft.com/office/powerpoint/2010/main" val="3539209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5.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76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ARK2">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CCE86EE-FAF5-8242-9AAA-84B411A46D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23192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28379" y="6201716"/>
            <a:ext cx="376175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2040" y="6422971"/>
            <a:ext cx="1176809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D7E24DB6-78A7-4845-8831-1235460FBD3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71528" y="6585918"/>
            <a:ext cx="1641396" cy="105919"/>
          </a:xfrm>
          <a:prstGeom prst="rect">
            <a:avLst/>
          </a:prstGeom>
        </p:spPr>
      </p:pic>
      <p:pic>
        <p:nvPicPr>
          <p:cNvPr id="2" name="Picture 70">
            <a:extLst>
              <a:ext uri="{FF2B5EF4-FFF2-40B4-BE49-F238E27FC236}">
                <a16:creationId xmlns:a16="http://schemas.microsoft.com/office/drawing/2014/main" id="{AC75F739-3A31-A618-FB58-7B03F6D8C48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62" y="6413590"/>
            <a:ext cx="10321151" cy="42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6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73" y="6449087"/>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271540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23944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4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22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29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302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36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639" y="644997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831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183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457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54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206888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101793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4.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image" Target="../media/image4.emf"/><Relationship Id="rId5" Type="http://schemas.openxmlformats.org/officeDocument/2006/relationships/image" Target="../media/image14.png"/><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4.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4">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78" r:id="rId18"/>
    <p:sldLayoutId id="2147483993" r:id="rId19"/>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8467" y="6460601"/>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6">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 id="2147483992" r:id="rId12"/>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6538" y="6462927"/>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6">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96615953"/>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jpg"/><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esa-p-help.sso.esa.int/" TargetMode="External"/><Relationship Id="rId2" Type="http://schemas.openxmlformats.org/officeDocument/2006/relationships/hyperlink" Target="http://esa-p-help.sso.esa.int/Quick_Guide_How_to_submit_a_Confirmation_or_Invoice_or_APR.pdf" TargetMode="External"/><Relationship Id="rId1" Type="http://schemas.openxmlformats.org/officeDocument/2006/relationships/slideLayout" Target="../slideLayouts/slideLayout2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mailto:esait.Service.Desk@esa.in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s://www.instagram.com/europeanspaceagency/" TargetMode="External"/><Relationship Id="rId13" Type="http://schemas.openxmlformats.org/officeDocument/2006/relationships/hyperlink" Target="https://www.linkedin.com/company/european-space-agency/" TargetMode="External"/><Relationship Id="rId3" Type="http://schemas.openxmlformats.org/officeDocument/2006/relationships/hyperlink" Target="http://www.esa.int/" TargetMode="External"/><Relationship Id="rId7" Type="http://schemas.openxmlformats.org/officeDocument/2006/relationships/image" Target="../media/image35.emf"/><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hyperlink" Target="https://www.facebook.com/EuropeanSpaceAgency" TargetMode="External"/><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hyperlink" Target="http://www.youtube.com/user/ESA" TargetMode="External"/><Relationship Id="rId4" Type="http://schemas.openxmlformats.org/officeDocument/2006/relationships/hyperlink" Target="https://twitter.com/esa" TargetMode="External"/><Relationship Id="rId9" Type="http://schemas.openxmlformats.org/officeDocument/2006/relationships/image" Target="../media/image36.emf"/><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2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311937" y="3076692"/>
            <a:ext cx="11913401" cy="70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dirty="0">
                <a:solidFill>
                  <a:schemeClr val="bg1"/>
                </a:solidFill>
                <a:latin typeface="Arial" panose="020B0604020202020204" pitchFamily="34" charset="0"/>
                <a:ea typeface="+mj-ea"/>
                <a:cs typeface="Arial" panose="020B0604020202020204" pitchFamily="34" charset="0"/>
              </a:rPr>
              <a:t>How to handle the negotiation phase</a:t>
            </a: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4C8D-0CCA-701F-6CBA-6CD6920BC02A}"/>
              </a:ext>
            </a:extLst>
          </p:cNvPr>
          <p:cNvSpPr>
            <a:spLocks noGrp="1"/>
          </p:cNvSpPr>
          <p:nvPr>
            <p:ph type="title"/>
          </p:nvPr>
        </p:nvSpPr>
        <p:spPr/>
        <p:txBody>
          <a:bodyPr/>
          <a:lstStyle/>
          <a:p>
            <a:r>
              <a:rPr lang="en-US" dirty="0"/>
              <a:t>Negotiation phase in detail</a:t>
            </a:r>
            <a:endParaRPr lang="en-GB" dirty="0"/>
          </a:p>
        </p:txBody>
      </p:sp>
      <p:sp>
        <p:nvSpPr>
          <p:cNvPr id="3" name="Content Placeholder 2">
            <a:extLst>
              <a:ext uri="{FF2B5EF4-FFF2-40B4-BE49-F238E27FC236}">
                <a16:creationId xmlns:a16="http://schemas.microsoft.com/office/drawing/2014/main" id="{79754C88-2068-EB4F-DA42-AC958E581D33}"/>
              </a:ext>
            </a:extLst>
          </p:cNvPr>
          <p:cNvSpPr>
            <a:spLocks noGrp="1"/>
          </p:cNvSpPr>
          <p:nvPr>
            <p:ph idx="1"/>
          </p:nvPr>
        </p:nvSpPr>
        <p:spPr>
          <a:xfrm>
            <a:off x="219600" y="882196"/>
            <a:ext cx="11764800" cy="2676525"/>
          </a:xfrm>
        </p:spPr>
        <p:txBody>
          <a:bodyPr/>
          <a:lstStyle/>
          <a:p>
            <a:pPr marL="285750" indent="-285750">
              <a:buFontTx/>
              <a:buChar char="-"/>
            </a:pPr>
            <a:r>
              <a:rPr lang="en-GB" sz="1600" dirty="0">
                <a:solidFill>
                  <a:schemeClr val="tx1"/>
                </a:solidFill>
                <a:effectLst/>
                <a:latin typeface="Segoe UI" panose="020B0502040204020203" pitchFamily="34" charset="0"/>
              </a:rPr>
              <a:t>After final approval from ESA Boards, </a:t>
            </a:r>
            <a:r>
              <a:rPr lang="en-GB" sz="1600" u="sng" dirty="0">
                <a:solidFill>
                  <a:schemeClr val="tx1"/>
                </a:solidFill>
                <a:effectLst/>
                <a:latin typeface="Segoe UI" panose="020B0502040204020203" pitchFamily="34" charset="0"/>
              </a:rPr>
              <a:t>ESA prepares and sends the negotiation points </a:t>
            </a:r>
            <a:r>
              <a:rPr lang="en-GB" sz="1600" dirty="0">
                <a:solidFill>
                  <a:schemeClr val="tx1"/>
                </a:solidFill>
                <a:effectLst/>
                <a:latin typeface="Segoe UI" panose="020B0502040204020203" pitchFamily="34" charset="0"/>
              </a:rPr>
              <a:t>and the invitation to the negotiation meeting (together with a draft contract for review)</a:t>
            </a:r>
          </a:p>
          <a:p>
            <a:pPr marL="285750" indent="-285750">
              <a:buFontTx/>
              <a:buChar char="-"/>
            </a:pPr>
            <a:r>
              <a:rPr lang="en-GB" sz="1600" u="sng" dirty="0">
                <a:solidFill>
                  <a:schemeClr val="tx1"/>
                </a:solidFill>
                <a:latin typeface="Segoe UI" panose="020B0502040204020203" pitchFamily="34" charset="0"/>
              </a:rPr>
              <a:t>Entity</a:t>
            </a:r>
            <a:r>
              <a:rPr lang="en-GB" sz="1600" u="sng" dirty="0">
                <a:solidFill>
                  <a:schemeClr val="tx1"/>
                </a:solidFill>
                <a:effectLst/>
                <a:latin typeface="Segoe UI" panose="020B0502040204020203" pitchFamily="34" charset="0"/>
              </a:rPr>
              <a:t> prepares the answers </a:t>
            </a:r>
            <a:r>
              <a:rPr lang="en-GB" sz="1600" dirty="0">
                <a:solidFill>
                  <a:schemeClr val="tx1"/>
                </a:solidFill>
                <a:effectLst/>
                <a:latin typeface="Segoe UI" panose="020B0502040204020203" pitchFamily="34" charset="0"/>
              </a:rPr>
              <a:t>directly in the provided template (it is already in the form of Minutes of Meeting to facilitate the process</a:t>
            </a:r>
            <a:r>
              <a:rPr lang="en-GB" sz="1600" dirty="0">
                <a:solidFill>
                  <a:schemeClr val="tx1"/>
                </a:solidFill>
                <a:latin typeface="Segoe UI" panose="020B0502040204020203" pitchFamily="34" charset="0"/>
              </a:rPr>
              <a:t>), </a:t>
            </a:r>
            <a:r>
              <a:rPr lang="en-GB" sz="1600" b="1" u="sng" dirty="0">
                <a:solidFill>
                  <a:srgbClr val="FF0000"/>
                </a:solidFill>
                <a:latin typeface="Segoe UI" panose="020B0502040204020203" pitchFamily="34" charset="0"/>
              </a:rPr>
              <a:t>at least 4 days prior to meeting</a:t>
            </a:r>
            <a:endParaRPr lang="en-GB" sz="1600" b="1" u="sng" dirty="0">
              <a:solidFill>
                <a:srgbClr val="FF0000"/>
              </a:solidFill>
              <a:effectLst/>
              <a:latin typeface="Segoe UI" panose="020B0502040204020203" pitchFamily="34" charset="0"/>
            </a:endParaRPr>
          </a:p>
          <a:p>
            <a:pPr marL="285750" indent="-285750">
              <a:buFontTx/>
              <a:buChar char="-"/>
            </a:pPr>
            <a:r>
              <a:rPr lang="en-GB" sz="1600" b="1" u="sng" dirty="0">
                <a:solidFill>
                  <a:schemeClr val="tx1"/>
                </a:solidFill>
                <a:latin typeface="Segoe UI" panose="020B0502040204020203" pitchFamily="34" charset="0"/>
              </a:rPr>
              <a:t>Negotiation meeting between ESA and entity</a:t>
            </a:r>
          </a:p>
          <a:p>
            <a:pPr marL="285750" indent="-285750">
              <a:buFontTx/>
              <a:buChar char="-"/>
            </a:pPr>
            <a:r>
              <a:rPr lang="en-GB" sz="1600" dirty="0">
                <a:solidFill>
                  <a:schemeClr val="tx1"/>
                </a:solidFill>
                <a:effectLst/>
                <a:latin typeface="Segoe UI" panose="020B0502040204020203" pitchFamily="34" charset="0"/>
              </a:rPr>
              <a:t>After the meeting, the Entity provides the Minutes of </a:t>
            </a:r>
            <a:r>
              <a:rPr lang="en-GB" sz="1600" dirty="0">
                <a:solidFill>
                  <a:schemeClr val="tx1"/>
                </a:solidFill>
                <a:latin typeface="Segoe UI" panose="020B0502040204020203" pitchFamily="34" charset="0"/>
              </a:rPr>
              <a:t>Meeting (</a:t>
            </a:r>
            <a:r>
              <a:rPr lang="en-GB" sz="1600" dirty="0">
                <a:solidFill>
                  <a:schemeClr val="tx1"/>
                </a:solidFill>
                <a:effectLst/>
                <a:latin typeface="Segoe UI" panose="020B0502040204020203" pitchFamily="34" charset="0"/>
              </a:rPr>
              <a:t>MoM) updated according to the discussions held during the meeting, also recording for each negotiation points if it is closed or the actions to closure</a:t>
            </a:r>
          </a:p>
          <a:p>
            <a:pPr marL="285750" indent="-285750">
              <a:buFontTx/>
              <a:buChar char="-"/>
            </a:pPr>
            <a:r>
              <a:rPr lang="en-GB" sz="1600" dirty="0">
                <a:solidFill>
                  <a:schemeClr val="tx1"/>
                </a:solidFill>
                <a:latin typeface="Segoe UI" panose="020B0502040204020203" pitchFamily="34" charset="0"/>
              </a:rPr>
              <a:t>Once finalised, ESA and the Entity will sign the MoM – it forms part of the contract!</a:t>
            </a:r>
            <a:endParaRPr lang="en-GB" sz="1600" dirty="0">
              <a:solidFill>
                <a:schemeClr val="tx1"/>
              </a:solidFill>
              <a:effectLst/>
              <a:latin typeface="Segoe UI" panose="020B0502040204020203" pitchFamily="34" charset="0"/>
            </a:endParaRPr>
          </a:p>
        </p:txBody>
      </p:sp>
      <p:pic>
        <p:nvPicPr>
          <p:cNvPr id="92" name="Picture 91" descr="A picture containing text, screenshot, font, line&#10;&#10;Description automatically generated">
            <a:extLst>
              <a:ext uri="{FF2B5EF4-FFF2-40B4-BE49-F238E27FC236}">
                <a16:creationId xmlns:a16="http://schemas.microsoft.com/office/drawing/2014/main" id="{609D8F38-1172-21F5-9783-ACBC127A3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87" y="3632744"/>
            <a:ext cx="11249025" cy="2676525"/>
          </a:xfrm>
          <a:prstGeom prst="rect">
            <a:avLst/>
          </a:prstGeom>
        </p:spPr>
      </p:pic>
    </p:spTree>
    <p:extLst>
      <p:ext uri="{BB962C8B-B14F-4D97-AF65-F5344CB8AC3E}">
        <p14:creationId xmlns:p14="http://schemas.microsoft.com/office/powerpoint/2010/main" val="193080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8934-5D63-676C-90F5-ACF58D7B3F28}"/>
              </a:ext>
            </a:extLst>
          </p:cNvPr>
          <p:cNvSpPr>
            <a:spLocks noGrp="1"/>
          </p:cNvSpPr>
          <p:nvPr>
            <p:ph type="title"/>
          </p:nvPr>
        </p:nvSpPr>
        <p:spPr/>
        <p:txBody>
          <a:bodyPr/>
          <a:lstStyle/>
          <a:p>
            <a:r>
              <a:rPr lang="en-US" dirty="0"/>
              <a:t>Negotiation Points template (MoM)</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0394" y="914399"/>
            <a:ext cx="11804550" cy="5276851"/>
          </a:xfrm>
        </p:spPr>
        <p:txBody>
          <a:bodyPr/>
          <a:lstStyle/>
          <a:p>
            <a:r>
              <a:rPr lang="en-US" sz="2000" dirty="0">
                <a:solidFill>
                  <a:schemeClr val="tx1"/>
                </a:solidFill>
              </a:rPr>
              <a:t>The template with negotiation points sent by ESA is already in the form of Minutes of Meeting. </a:t>
            </a:r>
          </a:p>
          <a:p>
            <a:r>
              <a:rPr lang="en-US" sz="2000" dirty="0">
                <a:solidFill>
                  <a:schemeClr val="tx1"/>
                </a:solidFill>
              </a:rPr>
              <a:t>It consists of three main parts:</a:t>
            </a:r>
          </a:p>
          <a:p>
            <a:endParaRPr lang="en-US" sz="2000" dirty="0">
              <a:solidFill>
                <a:schemeClr val="tx1"/>
              </a:solidFill>
            </a:endParaRPr>
          </a:p>
          <a:p>
            <a:pPr marL="1124226" lvl="1" indent="-342900">
              <a:buFont typeface="+mj-lt"/>
              <a:buAutoNum type="arabicPeriod"/>
            </a:pPr>
            <a:r>
              <a:rPr lang="en-US" altLang="en-US" sz="2000" b="1" dirty="0">
                <a:solidFill>
                  <a:schemeClr val="tx1"/>
                </a:solidFill>
              </a:rPr>
              <a:t>Cover Page of MoM </a:t>
            </a:r>
            <a:r>
              <a:rPr lang="en-US" altLang="en-US" sz="2000" dirty="0">
                <a:solidFill>
                  <a:schemeClr val="tx1"/>
                </a:solidFill>
              </a:rPr>
              <a:t>with some preliminary info (date, participants, objectives, etc.)</a:t>
            </a:r>
          </a:p>
          <a:p>
            <a:pPr lvl="1"/>
            <a:r>
              <a:rPr lang="en-US" altLang="en-US" sz="2000" dirty="0">
                <a:solidFill>
                  <a:schemeClr val="tx1"/>
                </a:solidFill>
              </a:rPr>
              <a:t>	</a:t>
            </a:r>
            <a:r>
              <a:rPr lang="en-US" altLang="en-US" sz="2000" dirty="0">
                <a:solidFill>
                  <a:schemeClr val="tx1"/>
                </a:solidFill>
                <a:sym typeface="Wingdings" panose="05000000000000000000" pitchFamily="2" charset="2"/>
              </a:rPr>
              <a:t> </a:t>
            </a:r>
            <a:r>
              <a:rPr lang="en-US" altLang="en-US" sz="2000" u="sng" dirty="0">
                <a:solidFill>
                  <a:schemeClr val="tx1"/>
                </a:solidFill>
                <a:sym typeface="Wingdings" panose="05000000000000000000" pitchFamily="2" charset="2"/>
              </a:rPr>
              <a:t>this page will be signed at the end of the negotiation</a:t>
            </a:r>
            <a:endParaRPr lang="en-US" altLang="en-US" sz="2000" u="sng" dirty="0">
              <a:solidFill>
                <a:schemeClr val="tx1"/>
              </a:solidFill>
            </a:endParaRPr>
          </a:p>
          <a:p>
            <a:pPr marL="1124226" lvl="1" indent="-342900">
              <a:buFont typeface="+mj-lt"/>
              <a:buAutoNum type="arabicPeriod" startAt="2"/>
            </a:pPr>
            <a:endParaRPr lang="en-US" sz="2000" dirty="0">
              <a:solidFill>
                <a:schemeClr val="tx1"/>
              </a:solidFill>
            </a:endParaRPr>
          </a:p>
          <a:p>
            <a:pPr marL="1124226" lvl="1" indent="-342900">
              <a:buFont typeface="+mj-lt"/>
              <a:buAutoNum type="arabicPeriod" startAt="2"/>
            </a:pPr>
            <a:r>
              <a:rPr lang="en-US" sz="2000" b="1" dirty="0">
                <a:solidFill>
                  <a:schemeClr val="tx1"/>
                </a:solidFill>
              </a:rPr>
              <a:t>Negotiation points </a:t>
            </a:r>
            <a:r>
              <a:rPr lang="en-US" sz="2000" dirty="0">
                <a:solidFill>
                  <a:schemeClr val="tx1"/>
                </a:solidFill>
              </a:rPr>
              <a:t>(with answers, tracking of discussion and actions, and final status)</a:t>
            </a:r>
          </a:p>
          <a:p>
            <a:pPr lvl="1"/>
            <a:r>
              <a:rPr lang="en-US" sz="2000" dirty="0">
                <a:solidFill>
                  <a:schemeClr val="tx1"/>
                </a:solidFill>
              </a:rPr>
              <a:t> </a:t>
            </a:r>
            <a:r>
              <a:rPr lang="en-US" altLang="en-US" sz="2000" dirty="0">
                <a:solidFill>
                  <a:schemeClr val="tx1"/>
                </a:solidFill>
                <a:sym typeface="Wingdings" panose="05000000000000000000" pitchFamily="2" charset="2"/>
              </a:rPr>
              <a:t> </a:t>
            </a:r>
            <a:r>
              <a:rPr lang="en-US" altLang="en-US" sz="2000" u="sng" dirty="0">
                <a:solidFill>
                  <a:schemeClr val="tx1"/>
                </a:solidFill>
                <a:sym typeface="Wingdings" panose="05000000000000000000" pitchFamily="2" charset="2"/>
              </a:rPr>
              <a:t>see the structure in the next slides</a:t>
            </a:r>
          </a:p>
          <a:p>
            <a:pPr lvl="1"/>
            <a:endParaRPr lang="en-US" sz="2000" u="sng" dirty="0">
              <a:solidFill>
                <a:schemeClr val="tx1"/>
              </a:solidFill>
            </a:endParaRPr>
          </a:p>
          <a:p>
            <a:pPr marL="1124226" lvl="1" indent="-342900">
              <a:buFont typeface="+mj-lt"/>
              <a:buAutoNum type="arabicPeriod" startAt="3"/>
            </a:pPr>
            <a:r>
              <a:rPr lang="en-US" sz="2000" b="1" dirty="0">
                <a:solidFill>
                  <a:schemeClr val="tx1"/>
                </a:solidFill>
              </a:rPr>
              <a:t>Summary and Annexes</a:t>
            </a:r>
          </a:p>
          <a:p>
            <a:pPr marL="1643521" lvl="2" indent="-285750">
              <a:buFont typeface="Wingdings" panose="05000000000000000000" pitchFamily="2" charset="2"/>
              <a:buChar char="§"/>
            </a:pPr>
            <a:r>
              <a:rPr lang="en-US" u="sng" dirty="0">
                <a:solidFill>
                  <a:schemeClr val="tx1"/>
                </a:solidFill>
              </a:rPr>
              <a:t>Summary </a:t>
            </a:r>
            <a:r>
              <a:rPr lang="en-US" dirty="0">
                <a:solidFill>
                  <a:schemeClr val="tx1"/>
                </a:solidFill>
              </a:rPr>
              <a:t>with general info (contract starting date, progress reports timeline, AOB, etc.)</a:t>
            </a:r>
          </a:p>
          <a:p>
            <a:pPr marL="1643521" lvl="2" indent="-285750">
              <a:buFont typeface="Wingdings" panose="05000000000000000000" pitchFamily="2" charset="2"/>
              <a:buChar char="§"/>
            </a:pPr>
            <a:r>
              <a:rPr lang="en-US" u="sng" dirty="0">
                <a:solidFill>
                  <a:schemeClr val="tx1"/>
                </a:solidFill>
              </a:rPr>
              <a:t>Mandatory Annexes</a:t>
            </a:r>
            <a:r>
              <a:rPr lang="en-US" dirty="0">
                <a:solidFill>
                  <a:schemeClr val="tx1"/>
                </a:solidFill>
              </a:rPr>
              <a:t>: Summary Table, Milestone Payment Plan, Table of Deliverables</a:t>
            </a:r>
          </a:p>
          <a:p>
            <a:pPr marL="1643521" lvl="2" indent="-285750">
              <a:buFont typeface="Wingdings" panose="05000000000000000000" pitchFamily="2" charset="2"/>
              <a:buChar char="§"/>
            </a:pPr>
            <a:r>
              <a:rPr lang="en-US" u="sng" dirty="0">
                <a:solidFill>
                  <a:schemeClr val="tx1"/>
                </a:solidFill>
              </a:rPr>
              <a:t>Optional Annexes</a:t>
            </a:r>
            <a:r>
              <a:rPr lang="en-US" dirty="0">
                <a:solidFill>
                  <a:schemeClr val="tx1"/>
                </a:solidFill>
              </a:rPr>
              <a:t>: updated GANTT chart, updated WBS, PSS forms, etc.</a:t>
            </a:r>
            <a:endParaRPr lang="en-US" altLang="en-US" dirty="0">
              <a:solidFill>
                <a:schemeClr val="tx1"/>
              </a:solidFill>
            </a:endParaRPr>
          </a:p>
          <a:p>
            <a:endParaRPr lang="en-US" dirty="0"/>
          </a:p>
        </p:txBody>
      </p:sp>
    </p:spTree>
    <p:extLst>
      <p:ext uri="{BB962C8B-B14F-4D97-AF65-F5344CB8AC3E}">
        <p14:creationId xmlns:p14="http://schemas.microsoft.com/office/powerpoint/2010/main" val="403766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5DBA8-88CB-4D46-8931-73CD39FFA274}"/>
              </a:ext>
            </a:extLst>
          </p:cNvPr>
          <p:cNvSpPr>
            <a:spLocks noGrp="1"/>
          </p:cNvSpPr>
          <p:nvPr>
            <p:ph type="title"/>
          </p:nvPr>
        </p:nvSpPr>
        <p:spPr/>
        <p:txBody>
          <a:bodyPr/>
          <a:lstStyle/>
          <a:p>
            <a:r>
              <a:rPr lang="en-US" dirty="0"/>
              <a:t>Negotiation Points template (MoM)</a:t>
            </a:r>
            <a:endParaRPr lang="en-GB" dirty="0"/>
          </a:p>
        </p:txBody>
      </p:sp>
      <p:sp>
        <p:nvSpPr>
          <p:cNvPr id="5" name="Content Placeholder 4">
            <a:extLst>
              <a:ext uri="{FF2B5EF4-FFF2-40B4-BE49-F238E27FC236}">
                <a16:creationId xmlns:a16="http://schemas.microsoft.com/office/drawing/2014/main" id="{CE79D935-2CC3-9D15-9E6C-C9FDBBFBC6BE}"/>
              </a:ext>
            </a:extLst>
          </p:cNvPr>
          <p:cNvSpPr>
            <a:spLocks noGrp="1"/>
          </p:cNvSpPr>
          <p:nvPr>
            <p:ph idx="1"/>
          </p:nvPr>
        </p:nvSpPr>
        <p:spPr>
          <a:xfrm>
            <a:off x="219600" y="1295400"/>
            <a:ext cx="11764800" cy="4914796"/>
          </a:xfrm>
        </p:spPr>
        <p:txBody>
          <a:bodyPr/>
          <a:lstStyle/>
          <a:p>
            <a:r>
              <a:rPr lang="en-US" b="1" u="sng" dirty="0">
                <a:solidFill>
                  <a:schemeClr val="tx1"/>
                </a:solidFill>
              </a:rPr>
              <a:t>Why The Minutes of Meeting are so important</a:t>
            </a:r>
            <a:r>
              <a:rPr lang="en-US" dirty="0">
                <a:solidFill>
                  <a:schemeClr val="tx1"/>
                </a:solidFill>
              </a:rPr>
              <a:t>:</a:t>
            </a:r>
          </a:p>
          <a:p>
            <a:pPr marL="1067076" lvl="1" indent="-285750">
              <a:buFont typeface="Arial" panose="020B0604020202020204" pitchFamily="34" charset="0"/>
              <a:buChar char="•"/>
            </a:pPr>
            <a:endParaRPr lang="en-US" dirty="0">
              <a:solidFill>
                <a:schemeClr val="tx1"/>
              </a:solidFill>
            </a:endParaRPr>
          </a:p>
          <a:p>
            <a:pPr marL="1067076" lvl="1" indent="-285750">
              <a:buFont typeface="Wingdings" panose="05000000000000000000" pitchFamily="2" charset="2"/>
              <a:buChar char="Ø"/>
            </a:pPr>
            <a:r>
              <a:rPr lang="en-US" dirty="0">
                <a:solidFill>
                  <a:schemeClr val="tx1"/>
                </a:solidFill>
              </a:rPr>
              <a:t>The MoM becomes an Applicable Document of the project (i.e. part of the contract)</a:t>
            </a:r>
          </a:p>
          <a:p>
            <a:pPr marL="1067076" lvl="1" indent="-285750">
              <a:buFont typeface="Wingdings" panose="05000000000000000000" pitchFamily="2" charset="2"/>
              <a:buChar char="Ø"/>
            </a:pPr>
            <a:endParaRPr lang="en-US" dirty="0">
              <a:solidFill>
                <a:schemeClr val="tx1"/>
              </a:solidFill>
            </a:endParaRPr>
          </a:p>
          <a:p>
            <a:pPr marL="1067076" lvl="1" indent="-285750">
              <a:buFont typeface="Wingdings" panose="05000000000000000000" pitchFamily="2" charset="2"/>
              <a:buChar char="Ø"/>
            </a:pPr>
            <a:r>
              <a:rPr lang="en-US" dirty="0">
                <a:solidFill>
                  <a:schemeClr val="tx1"/>
                </a:solidFill>
              </a:rPr>
              <a:t>The agreements in the MoM supersede the proposal (e.g. list of deliverables, GANTT chart, etc.)</a:t>
            </a:r>
          </a:p>
          <a:p>
            <a:pPr marL="1067076" lvl="1" indent="-285750">
              <a:buFont typeface="Wingdings" panose="05000000000000000000" pitchFamily="2" charset="2"/>
              <a:buChar char="Ø"/>
            </a:pPr>
            <a:endParaRPr lang="en-US" dirty="0">
              <a:solidFill>
                <a:schemeClr val="tx1"/>
              </a:solidFill>
            </a:endParaRPr>
          </a:p>
          <a:p>
            <a:pPr marL="1067076" lvl="1" indent="-285750">
              <a:buFont typeface="Wingdings" panose="05000000000000000000" pitchFamily="2" charset="2"/>
              <a:buChar char="Ø"/>
            </a:pPr>
            <a:r>
              <a:rPr lang="en-US" dirty="0">
                <a:solidFill>
                  <a:schemeClr val="tx1"/>
                </a:solidFill>
              </a:rPr>
              <a:t>The MoM contains the final agreed time schedule (with actual start and end dates)</a:t>
            </a:r>
          </a:p>
          <a:p>
            <a:pPr marL="1067076" lvl="1" indent="-285750">
              <a:buFont typeface="Wingdings" panose="05000000000000000000" pitchFamily="2" charset="2"/>
              <a:buChar char="Ø"/>
            </a:pPr>
            <a:endParaRPr lang="en-US" dirty="0">
              <a:solidFill>
                <a:schemeClr val="tx1"/>
              </a:solidFill>
            </a:endParaRPr>
          </a:p>
          <a:p>
            <a:pPr marL="1067076" lvl="1" indent="-285750">
              <a:buFont typeface="Wingdings" panose="05000000000000000000" pitchFamily="2" charset="2"/>
              <a:buChar char="Ø"/>
            </a:pPr>
            <a:r>
              <a:rPr lang="en-US" dirty="0">
                <a:solidFill>
                  <a:schemeClr val="tx1"/>
                </a:solidFill>
              </a:rPr>
              <a:t>The Negotiation Meeting is usually the first meeting with the ESA TO and it is important to track the technical discussions held during the meeting</a:t>
            </a:r>
          </a:p>
        </p:txBody>
      </p:sp>
    </p:spTree>
    <p:extLst>
      <p:ext uri="{BB962C8B-B14F-4D97-AF65-F5344CB8AC3E}">
        <p14:creationId xmlns:p14="http://schemas.microsoft.com/office/powerpoint/2010/main" val="427725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8934-5D63-676C-90F5-ACF58D7B3F28}"/>
              </a:ext>
            </a:extLst>
          </p:cNvPr>
          <p:cNvSpPr>
            <a:spLocks noGrp="1"/>
          </p:cNvSpPr>
          <p:nvPr>
            <p:ph type="title"/>
          </p:nvPr>
        </p:nvSpPr>
        <p:spPr/>
        <p:txBody>
          <a:bodyPr/>
          <a:lstStyle/>
          <a:p>
            <a:r>
              <a:rPr lang="en-US" dirty="0"/>
              <a:t>Negotiation Points template (MoM)</a:t>
            </a:r>
            <a:endParaRPr lang="en-GB" dirty="0"/>
          </a:p>
        </p:txBody>
      </p:sp>
      <p:pic>
        <p:nvPicPr>
          <p:cNvPr id="8" name="Picture 7">
            <a:extLst>
              <a:ext uri="{FF2B5EF4-FFF2-40B4-BE49-F238E27FC236}">
                <a16:creationId xmlns:a16="http://schemas.microsoft.com/office/drawing/2014/main" id="{187B9F50-9883-5FE7-9E7C-6787E661D72E}"/>
              </a:ext>
            </a:extLst>
          </p:cNvPr>
          <p:cNvPicPr>
            <a:picLocks noGrp="1" noRot="1" noChangeAspect="1" noMove="1" noResize="1" noEditPoints="1" noAdjustHandles="1" noChangeArrowheads="1" noChangeShapeType="1" noCrop="1"/>
          </p:cNvPicPr>
          <p:nvPr/>
        </p:nvPicPr>
        <p:blipFill rotWithShape="1">
          <a:blip r:embed="rId2"/>
          <a:srcRect b="6631"/>
          <a:stretch/>
        </p:blipFill>
        <p:spPr>
          <a:xfrm>
            <a:off x="981747" y="1019175"/>
            <a:ext cx="10261845" cy="5334000"/>
          </a:xfrm>
          <a:prstGeom prst="rect">
            <a:avLst/>
          </a:prstGeom>
        </p:spPr>
      </p:pic>
      <p:sp>
        <p:nvSpPr>
          <p:cNvPr id="9" name="TextBox 8">
            <a:extLst>
              <a:ext uri="{FF2B5EF4-FFF2-40B4-BE49-F238E27FC236}">
                <a16:creationId xmlns:a16="http://schemas.microsoft.com/office/drawing/2014/main" id="{CD1311FD-D7D8-2CDE-8A00-F76038A84547}"/>
              </a:ext>
            </a:extLst>
          </p:cNvPr>
          <p:cNvSpPr txBox="1"/>
          <p:nvPr/>
        </p:nvSpPr>
        <p:spPr>
          <a:xfrm>
            <a:off x="3400425" y="5983843"/>
            <a:ext cx="248786" cy="369332"/>
          </a:xfrm>
          <a:prstGeom prst="rect">
            <a:avLst/>
          </a:prstGeom>
          <a:noFill/>
        </p:spPr>
        <p:txBody>
          <a:bodyPr wrap="none" rtlCol="0">
            <a:spAutoFit/>
          </a:bodyPr>
          <a:lstStyle/>
          <a:p>
            <a:pPr algn="l"/>
            <a:r>
              <a:rPr lang="en-GB" dirty="0">
                <a:solidFill>
                  <a:srgbClr val="000000"/>
                </a:solidFill>
                <a:latin typeface="Arial" panose="020B0604020202020204" pitchFamily="34" charset="0"/>
                <a:ea typeface="MS PGothic" pitchFamily="34" charset="-128"/>
                <a:cs typeface="Arial" panose="020B0604020202020204" pitchFamily="34" charset="0"/>
              </a:rPr>
              <a:t>⁞</a:t>
            </a:r>
          </a:p>
        </p:txBody>
      </p:sp>
      <p:sp>
        <p:nvSpPr>
          <p:cNvPr id="10" name="TextBox 9">
            <a:extLst>
              <a:ext uri="{FF2B5EF4-FFF2-40B4-BE49-F238E27FC236}">
                <a16:creationId xmlns:a16="http://schemas.microsoft.com/office/drawing/2014/main" id="{2500DCF7-DA53-3CC8-E09E-93A08B3A17E9}"/>
              </a:ext>
            </a:extLst>
          </p:cNvPr>
          <p:cNvSpPr txBox="1"/>
          <p:nvPr/>
        </p:nvSpPr>
        <p:spPr>
          <a:xfrm>
            <a:off x="8582025" y="2288143"/>
            <a:ext cx="248786" cy="369332"/>
          </a:xfrm>
          <a:prstGeom prst="rect">
            <a:avLst/>
          </a:prstGeom>
          <a:noFill/>
        </p:spPr>
        <p:txBody>
          <a:bodyPr wrap="none" rtlCol="0">
            <a:spAutoFit/>
          </a:bodyPr>
          <a:lstStyle/>
          <a:p>
            <a:pPr algn="l"/>
            <a:r>
              <a:rPr lang="en-GB" dirty="0">
                <a:solidFill>
                  <a:srgbClr val="000000"/>
                </a:solidFill>
                <a:latin typeface="Arial" panose="020B0604020202020204" pitchFamily="34" charset="0"/>
                <a:ea typeface="MS PGothic" pitchFamily="34" charset="-128"/>
                <a:cs typeface="Arial" panose="020B0604020202020204" pitchFamily="34" charset="0"/>
              </a:rPr>
              <a:t>⁞</a:t>
            </a:r>
          </a:p>
        </p:txBody>
      </p:sp>
      <p:sp>
        <p:nvSpPr>
          <p:cNvPr id="11" name="Left Brace 10">
            <a:extLst>
              <a:ext uri="{FF2B5EF4-FFF2-40B4-BE49-F238E27FC236}">
                <a16:creationId xmlns:a16="http://schemas.microsoft.com/office/drawing/2014/main" id="{314B84F8-1805-B163-2A49-B609774F92B3}"/>
              </a:ext>
            </a:extLst>
          </p:cNvPr>
          <p:cNvSpPr/>
          <p:nvPr/>
        </p:nvSpPr>
        <p:spPr>
          <a:xfrm>
            <a:off x="676683" y="1114425"/>
            <a:ext cx="663293" cy="344805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3" name="Left Brace 12">
            <a:extLst>
              <a:ext uri="{FF2B5EF4-FFF2-40B4-BE49-F238E27FC236}">
                <a16:creationId xmlns:a16="http://schemas.microsoft.com/office/drawing/2014/main" id="{4001B0AA-2992-36F9-0402-49984525ED56}"/>
              </a:ext>
            </a:extLst>
          </p:cNvPr>
          <p:cNvSpPr/>
          <p:nvPr/>
        </p:nvSpPr>
        <p:spPr>
          <a:xfrm>
            <a:off x="676683" y="4724400"/>
            <a:ext cx="663293" cy="16287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4" name="Left Brace 13">
            <a:extLst>
              <a:ext uri="{FF2B5EF4-FFF2-40B4-BE49-F238E27FC236}">
                <a16:creationId xmlns:a16="http://schemas.microsoft.com/office/drawing/2014/main" id="{75BE23A7-11E2-5BE0-E4DE-1A44639CDA6A}"/>
              </a:ext>
            </a:extLst>
          </p:cNvPr>
          <p:cNvSpPr/>
          <p:nvPr/>
        </p:nvSpPr>
        <p:spPr>
          <a:xfrm rot="10800000">
            <a:off x="10885361" y="1114425"/>
            <a:ext cx="663293" cy="154305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5" name="Left Brace 14">
            <a:extLst>
              <a:ext uri="{FF2B5EF4-FFF2-40B4-BE49-F238E27FC236}">
                <a16:creationId xmlns:a16="http://schemas.microsoft.com/office/drawing/2014/main" id="{0309808D-AD35-EB6B-8FB1-81911980C504}"/>
              </a:ext>
            </a:extLst>
          </p:cNvPr>
          <p:cNvSpPr/>
          <p:nvPr/>
        </p:nvSpPr>
        <p:spPr>
          <a:xfrm rot="10800000">
            <a:off x="10885362" y="2752724"/>
            <a:ext cx="663293" cy="14478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6" name="TextBox 15">
            <a:extLst>
              <a:ext uri="{FF2B5EF4-FFF2-40B4-BE49-F238E27FC236}">
                <a16:creationId xmlns:a16="http://schemas.microsoft.com/office/drawing/2014/main" id="{D8325C93-FA98-FF99-8038-B78218B314E9}"/>
              </a:ext>
            </a:extLst>
          </p:cNvPr>
          <p:cNvSpPr txBox="1"/>
          <p:nvPr/>
        </p:nvSpPr>
        <p:spPr>
          <a:xfrm rot="16200000">
            <a:off x="57349" y="2653785"/>
            <a:ext cx="941283" cy="369332"/>
          </a:xfrm>
          <a:prstGeom prst="rect">
            <a:avLst/>
          </a:prstGeom>
          <a:noFill/>
        </p:spPr>
        <p:txBody>
          <a:bodyPr wrap="none" rtlCol="0">
            <a:spAutoFit/>
          </a:bodyPr>
          <a:lstStyle/>
          <a:p>
            <a:pPr algn="l"/>
            <a:r>
              <a:rPr lang="en-US" dirty="0">
                <a:solidFill>
                  <a:srgbClr val="8197A6"/>
                </a:solidFill>
                <a:latin typeface="Arial" panose="020B0604020202020204" pitchFamily="34" charset="0"/>
                <a:ea typeface="MS PGothic" pitchFamily="34" charset="-128"/>
                <a:cs typeface="Arial" panose="020B0604020202020204" pitchFamily="34" charset="0"/>
              </a:rPr>
              <a:t>Header</a:t>
            </a:r>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
        <p:nvSpPr>
          <p:cNvPr id="17" name="TextBox 16">
            <a:extLst>
              <a:ext uri="{FF2B5EF4-FFF2-40B4-BE49-F238E27FC236}">
                <a16:creationId xmlns:a16="http://schemas.microsoft.com/office/drawing/2014/main" id="{DF445452-EC10-D0E3-E93A-F322961722DD}"/>
              </a:ext>
            </a:extLst>
          </p:cNvPr>
          <p:cNvSpPr txBox="1"/>
          <p:nvPr/>
        </p:nvSpPr>
        <p:spPr>
          <a:xfrm rot="16200000">
            <a:off x="-460870" y="5215622"/>
            <a:ext cx="1628775" cy="646331"/>
          </a:xfrm>
          <a:prstGeom prst="rect">
            <a:avLst/>
          </a:prstGeom>
          <a:noFill/>
        </p:spPr>
        <p:txBody>
          <a:bodyPr wrap="square" rtlCol="0">
            <a:spAutoFit/>
          </a:bodyPr>
          <a:lstStyle/>
          <a:p>
            <a:pPr algn="ctr"/>
            <a:r>
              <a:rPr lang="en-US" dirty="0">
                <a:solidFill>
                  <a:srgbClr val="8197A6"/>
                </a:solidFill>
                <a:latin typeface="Arial" panose="020B0604020202020204" pitchFamily="34" charset="0"/>
                <a:ea typeface="MS PGothic" pitchFamily="34" charset="-128"/>
                <a:cs typeface="Arial" panose="020B0604020202020204" pitchFamily="34" charset="0"/>
              </a:rPr>
              <a:t>Technical </a:t>
            </a:r>
            <a:r>
              <a:rPr lang="en-US" dirty="0" err="1">
                <a:solidFill>
                  <a:srgbClr val="8197A6"/>
                </a:solidFill>
                <a:latin typeface="Arial" panose="020B0604020202020204" pitchFamily="34" charset="0"/>
                <a:ea typeface="MS PGothic" pitchFamily="34" charset="-128"/>
                <a:cs typeface="Arial" panose="020B0604020202020204" pitchFamily="34" charset="0"/>
              </a:rPr>
              <a:t>nego</a:t>
            </a:r>
            <a:r>
              <a:rPr lang="en-US" dirty="0">
                <a:solidFill>
                  <a:srgbClr val="8197A6"/>
                </a:solidFill>
                <a:latin typeface="Arial" panose="020B0604020202020204" pitchFamily="34" charset="0"/>
                <a:ea typeface="MS PGothic" pitchFamily="34" charset="-128"/>
                <a:cs typeface="Arial" panose="020B0604020202020204" pitchFamily="34" charset="0"/>
              </a:rPr>
              <a:t> points</a:t>
            </a:r>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
        <p:nvSpPr>
          <p:cNvPr id="18" name="TextBox 17">
            <a:extLst>
              <a:ext uri="{FF2B5EF4-FFF2-40B4-BE49-F238E27FC236}">
                <a16:creationId xmlns:a16="http://schemas.microsoft.com/office/drawing/2014/main" id="{97EE62A8-B9F0-E92C-E1A2-A024DF18AC84}"/>
              </a:ext>
            </a:extLst>
          </p:cNvPr>
          <p:cNvSpPr txBox="1"/>
          <p:nvPr/>
        </p:nvSpPr>
        <p:spPr>
          <a:xfrm rot="5400000">
            <a:off x="10973737" y="1562785"/>
            <a:ext cx="1796164" cy="646331"/>
          </a:xfrm>
          <a:prstGeom prst="rect">
            <a:avLst/>
          </a:prstGeom>
          <a:noFill/>
        </p:spPr>
        <p:txBody>
          <a:bodyPr wrap="square" rtlCol="0">
            <a:spAutoFit/>
          </a:bodyPr>
          <a:lstStyle/>
          <a:p>
            <a:pPr algn="ctr"/>
            <a:r>
              <a:rPr lang="en-US" dirty="0">
                <a:solidFill>
                  <a:srgbClr val="8197A6"/>
                </a:solidFill>
                <a:latin typeface="Arial" panose="020B0604020202020204" pitchFamily="34" charset="0"/>
                <a:ea typeface="MS PGothic" pitchFamily="34" charset="-128"/>
                <a:cs typeface="Arial" panose="020B0604020202020204" pitchFamily="34" charset="0"/>
              </a:rPr>
              <a:t>Management </a:t>
            </a:r>
            <a:r>
              <a:rPr lang="en-US" dirty="0" err="1">
                <a:solidFill>
                  <a:srgbClr val="8197A6"/>
                </a:solidFill>
                <a:latin typeface="Arial" panose="020B0604020202020204" pitchFamily="34" charset="0"/>
                <a:ea typeface="MS PGothic" pitchFamily="34" charset="-128"/>
                <a:cs typeface="Arial" panose="020B0604020202020204" pitchFamily="34" charset="0"/>
              </a:rPr>
              <a:t>nego</a:t>
            </a:r>
            <a:r>
              <a:rPr lang="en-US" dirty="0">
                <a:solidFill>
                  <a:srgbClr val="8197A6"/>
                </a:solidFill>
                <a:latin typeface="Arial" panose="020B0604020202020204" pitchFamily="34" charset="0"/>
                <a:ea typeface="MS PGothic" pitchFamily="34" charset="-128"/>
                <a:cs typeface="Arial" panose="020B0604020202020204" pitchFamily="34" charset="0"/>
              </a:rPr>
              <a:t> points</a:t>
            </a:r>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
        <p:nvSpPr>
          <p:cNvPr id="19" name="TextBox 18">
            <a:extLst>
              <a:ext uri="{FF2B5EF4-FFF2-40B4-BE49-F238E27FC236}">
                <a16:creationId xmlns:a16="http://schemas.microsoft.com/office/drawing/2014/main" id="{C57C3EC3-04BF-3F77-96CE-183C7B25C6A9}"/>
              </a:ext>
            </a:extLst>
          </p:cNvPr>
          <p:cNvSpPr txBox="1"/>
          <p:nvPr/>
        </p:nvSpPr>
        <p:spPr>
          <a:xfrm rot="5400000">
            <a:off x="10973737" y="3153459"/>
            <a:ext cx="1796164" cy="646331"/>
          </a:xfrm>
          <a:prstGeom prst="rect">
            <a:avLst/>
          </a:prstGeom>
          <a:noFill/>
        </p:spPr>
        <p:txBody>
          <a:bodyPr wrap="square" rtlCol="0">
            <a:spAutoFit/>
          </a:bodyPr>
          <a:lstStyle/>
          <a:p>
            <a:pPr algn="ctr"/>
            <a:r>
              <a:rPr lang="en-US" dirty="0">
                <a:solidFill>
                  <a:srgbClr val="8197A6"/>
                </a:solidFill>
                <a:latin typeface="Arial" panose="020B0604020202020204" pitchFamily="34" charset="0"/>
                <a:ea typeface="MS PGothic" pitchFamily="34" charset="-128"/>
                <a:cs typeface="Arial" panose="020B0604020202020204" pitchFamily="34" charset="0"/>
              </a:rPr>
              <a:t>Summary + AOB</a:t>
            </a:r>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04709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5CF7-B919-673C-480E-1A7698AC7B86}"/>
              </a:ext>
            </a:extLst>
          </p:cNvPr>
          <p:cNvSpPr>
            <a:spLocks noGrp="1"/>
          </p:cNvSpPr>
          <p:nvPr>
            <p:ph type="title"/>
          </p:nvPr>
        </p:nvSpPr>
        <p:spPr/>
        <p:txBody>
          <a:bodyPr/>
          <a:lstStyle/>
          <a:p>
            <a:r>
              <a:rPr lang="en-US" dirty="0"/>
              <a:t>Summary</a:t>
            </a:r>
            <a:endParaRPr lang="en-GB" dirty="0"/>
          </a:p>
        </p:txBody>
      </p:sp>
      <p:pic>
        <p:nvPicPr>
          <p:cNvPr id="5" name="Picture 4">
            <a:extLst>
              <a:ext uri="{FF2B5EF4-FFF2-40B4-BE49-F238E27FC236}">
                <a16:creationId xmlns:a16="http://schemas.microsoft.com/office/drawing/2014/main" id="{AB970076-D89D-C223-7902-FBA5DBB556F6}"/>
              </a:ext>
            </a:extLst>
          </p:cNvPr>
          <p:cNvPicPr>
            <a:picLocks noChangeAspect="1"/>
          </p:cNvPicPr>
          <p:nvPr/>
        </p:nvPicPr>
        <p:blipFill rotWithShape="1">
          <a:blip r:embed="rId2"/>
          <a:srcRect l="22285" t="36389" r="23183" b="16944"/>
          <a:stretch/>
        </p:blipFill>
        <p:spPr>
          <a:xfrm>
            <a:off x="1058239" y="1352550"/>
            <a:ext cx="9893527" cy="4762500"/>
          </a:xfrm>
          <a:prstGeom prst="rect">
            <a:avLst/>
          </a:prstGeom>
        </p:spPr>
      </p:pic>
    </p:spTree>
    <p:extLst>
      <p:ext uri="{BB962C8B-B14F-4D97-AF65-F5344CB8AC3E}">
        <p14:creationId xmlns:p14="http://schemas.microsoft.com/office/powerpoint/2010/main" val="274323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6F105-B638-7535-2CC4-70BC075B1E71}"/>
              </a:ext>
            </a:extLst>
          </p:cNvPr>
          <p:cNvSpPr txBox="1"/>
          <p:nvPr/>
        </p:nvSpPr>
        <p:spPr>
          <a:xfrm>
            <a:off x="550069" y="3136613"/>
            <a:ext cx="11125200" cy="584775"/>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a:ea typeface="+mn-ea"/>
                <a:cs typeface="Arial"/>
              </a:rPr>
              <a:t>Examples</a:t>
            </a:r>
            <a:endParaRPr kumimoji="0" lang="en-GB" sz="1800" b="0" i="0" u="none" strike="noStrike" kern="1200" cap="none" spc="0" normalizeH="0" baseline="0" noProof="0" dirty="0">
              <a:ln>
                <a:noFill/>
              </a:ln>
              <a:solidFill>
                <a:srgbClr val="FEFFFF"/>
              </a:solidFill>
              <a:effectLst/>
              <a:uLnTx/>
              <a:uFillTx/>
              <a:latin typeface="Arial"/>
              <a:ea typeface="+mn-ea"/>
              <a:cs typeface="Arial"/>
            </a:endParaRPr>
          </a:p>
        </p:txBody>
      </p:sp>
    </p:spTree>
    <p:extLst>
      <p:ext uri="{BB962C8B-B14F-4D97-AF65-F5344CB8AC3E}">
        <p14:creationId xmlns:p14="http://schemas.microsoft.com/office/powerpoint/2010/main" val="404113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Negotiation Points - Structure </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6000" y="939346"/>
            <a:ext cx="11764800" cy="5328000"/>
          </a:xfrm>
        </p:spPr>
        <p:txBody>
          <a:bodyPr/>
          <a:lstStyle/>
          <a:p>
            <a:r>
              <a:rPr lang="en-US" sz="2000" b="1" u="sng" dirty="0">
                <a:solidFill>
                  <a:schemeClr val="tx1"/>
                </a:solidFill>
              </a:rPr>
              <a:t>Negotiation Point (NP-x)</a:t>
            </a:r>
            <a:r>
              <a:rPr lang="en-US" sz="2000" b="1" dirty="0">
                <a:solidFill>
                  <a:schemeClr val="tx1"/>
                </a:solidFill>
              </a:rPr>
              <a:t>: </a:t>
            </a:r>
          </a:p>
          <a:p>
            <a:r>
              <a:rPr lang="en-GB" sz="1600" b="1" dirty="0">
                <a:solidFill>
                  <a:schemeClr val="tx1"/>
                </a:solidFill>
              </a:rPr>
              <a:t>Text to explain the negotiation point (it is derived from the indications provided by the TEB)</a:t>
            </a:r>
          </a:p>
          <a:p>
            <a:r>
              <a:rPr lang="en-GB" sz="1600" b="1" i="1" u="sng" dirty="0">
                <a:solidFill>
                  <a:schemeClr val="tx1"/>
                </a:solidFill>
              </a:rPr>
              <a:t>The Bidder is requested to clarify… and to provide…</a:t>
            </a:r>
          </a:p>
          <a:p>
            <a:endParaRPr lang="en-GB" sz="1600" b="1" i="1" u="sng" dirty="0"/>
          </a:p>
          <a:p>
            <a:r>
              <a:rPr lang="en-GB" altLang="en-US" sz="2000" b="1" u="sng" dirty="0">
                <a:solidFill>
                  <a:schemeClr val="tx1"/>
                </a:solidFill>
              </a:rPr>
              <a:t>Response inputs provided before the negotiation meeting:</a:t>
            </a:r>
          </a:p>
          <a:p>
            <a:pPr algn="just"/>
            <a:r>
              <a:rPr lang="en-GB" sz="1600" dirty="0">
                <a:solidFill>
                  <a:schemeClr val="tx1"/>
                </a:solidFill>
                <a:ea typeface="Times New Roman" panose="02020603050405020304" pitchFamily="18" charset="0"/>
              </a:rPr>
              <a:t>Here the Entity must provide the answer </a:t>
            </a:r>
            <a:r>
              <a:rPr lang="en-GB" sz="1600" b="1" u="sng" dirty="0">
                <a:solidFill>
                  <a:schemeClr val="tx1"/>
                </a:solidFill>
                <a:ea typeface="Times New Roman" panose="02020603050405020304" pitchFamily="18" charset="0"/>
              </a:rPr>
              <a:t>BEFORE</a:t>
            </a:r>
            <a:r>
              <a:rPr lang="en-GB" sz="1600" dirty="0">
                <a:solidFill>
                  <a:schemeClr val="tx1"/>
                </a:solidFill>
                <a:ea typeface="Times New Roman" panose="02020603050405020304" pitchFamily="18" charset="0"/>
              </a:rPr>
              <a:t> the negotiation meeting</a:t>
            </a:r>
          </a:p>
          <a:p>
            <a:pPr algn="just"/>
            <a:endParaRPr lang="en-GB" sz="1600" u="sng" dirty="0">
              <a:effectLst/>
              <a:latin typeface="Arial" panose="020B0604020202020204" pitchFamily="34" charset="0"/>
              <a:ea typeface="Arial" panose="020B0604020202020204" pitchFamily="34" charset="0"/>
            </a:endParaRPr>
          </a:p>
          <a:p>
            <a:r>
              <a:rPr lang="en-GB" altLang="en-US" sz="2000" b="1" u="sng" dirty="0">
                <a:solidFill>
                  <a:schemeClr val="tx1"/>
                </a:solidFill>
              </a:rPr>
              <a:t>Summary of the discussion:</a:t>
            </a:r>
          </a:p>
          <a:p>
            <a:pPr algn="just"/>
            <a:r>
              <a:rPr lang="en-GB" altLang="en-US" sz="1600" dirty="0">
                <a:solidFill>
                  <a:schemeClr val="tx1"/>
                </a:solidFill>
              </a:rPr>
              <a:t>This part is filled </a:t>
            </a:r>
            <a:r>
              <a:rPr lang="en-GB" altLang="en-US" sz="1600" b="1" u="sng" dirty="0">
                <a:solidFill>
                  <a:schemeClr val="tx1"/>
                </a:solidFill>
              </a:rPr>
              <a:t>AFTER</a:t>
            </a:r>
            <a:r>
              <a:rPr lang="en-GB" altLang="en-US" sz="1600" dirty="0">
                <a:solidFill>
                  <a:schemeClr val="tx1"/>
                </a:solidFill>
              </a:rPr>
              <a:t> the negotiation meeting to track the discussion held during the meeting</a:t>
            </a:r>
          </a:p>
          <a:p>
            <a:pPr algn="just"/>
            <a:endParaRPr lang="en-GB" altLang="en-US" sz="1600" dirty="0"/>
          </a:p>
          <a:p>
            <a:r>
              <a:rPr lang="en-GB" altLang="en-US" sz="2000" b="1" u="sng" dirty="0">
                <a:solidFill>
                  <a:schemeClr val="tx1"/>
                </a:solidFill>
              </a:rPr>
              <a:t>NP-x Status:</a:t>
            </a:r>
          </a:p>
          <a:p>
            <a:pPr algn="just"/>
            <a:r>
              <a:rPr lang="en-GB" altLang="en-US" sz="1600" dirty="0">
                <a:solidFill>
                  <a:schemeClr val="tx1"/>
                </a:solidFill>
              </a:rPr>
              <a:t>This part is filled </a:t>
            </a:r>
            <a:r>
              <a:rPr lang="en-GB" altLang="en-US" sz="1600" b="1" u="sng" dirty="0">
                <a:solidFill>
                  <a:schemeClr val="tx1"/>
                </a:solidFill>
              </a:rPr>
              <a:t>AFTER</a:t>
            </a:r>
            <a:r>
              <a:rPr lang="en-GB" altLang="en-US" sz="1600" dirty="0">
                <a:solidFill>
                  <a:schemeClr val="tx1"/>
                </a:solidFill>
              </a:rPr>
              <a:t> the negotiation meeting to specify the status of the negotiation point:</a:t>
            </a:r>
          </a:p>
          <a:p>
            <a:pPr marL="285750" indent="-285750" algn="just">
              <a:buFontTx/>
              <a:buChar char="-"/>
            </a:pPr>
            <a:r>
              <a:rPr lang="en-GB" altLang="en-US" sz="1600" b="1" dirty="0">
                <a:solidFill>
                  <a:srgbClr val="C00000"/>
                </a:solidFill>
              </a:rPr>
              <a:t>Open</a:t>
            </a:r>
          </a:p>
          <a:p>
            <a:pPr marL="285750" indent="-285750" algn="just">
              <a:buFontTx/>
              <a:buChar char="-"/>
            </a:pPr>
            <a:r>
              <a:rPr lang="en-GB" altLang="en-US" sz="1600" b="1" dirty="0">
                <a:solidFill>
                  <a:srgbClr val="FFC000"/>
                </a:solidFill>
              </a:rPr>
              <a:t>Closure</a:t>
            </a:r>
            <a:r>
              <a:rPr lang="en-GB" altLang="en-US" sz="1600" dirty="0">
                <a:solidFill>
                  <a:srgbClr val="FFC000"/>
                </a:solidFill>
              </a:rPr>
              <a:t> </a:t>
            </a:r>
            <a:r>
              <a:rPr lang="en-GB" altLang="en-US" sz="1600" b="1" dirty="0">
                <a:solidFill>
                  <a:srgbClr val="FFC000"/>
                </a:solidFill>
              </a:rPr>
              <a:t>pending</a:t>
            </a:r>
            <a:r>
              <a:rPr lang="en-GB" altLang="en-US" sz="1600" dirty="0">
                <a:solidFill>
                  <a:srgbClr val="FFC000"/>
                </a:solidFill>
              </a:rPr>
              <a:t> </a:t>
            </a:r>
            <a:r>
              <a:rPr lang="en-GB" altLang="en-US" sz="1600" dirty="0">
                <a:solidFill>
                  <a:schemeClr val="tx1"/>
                </a:solidFill>
              </a:rPr>
              <a:t>the update of answer or the provision of additional information (updated workflow, updated GANTT, etc.)</a:t>
            </a:r>
          </a:p>
          <a:p>
            <a:pPr marL="285750" indent="-285750" algn="just">
              <a:buFontTx/>
              <a:buChar char="-"/>
            </a:pPr>
            <a:r>
              <a:rPr lang="en-GB" altLang="en-US" sz="1600" b="1" dirty="0">
                <a:solidFill>
                  <a:srgbClr val="92D050"/>
                </a:solidFill>
              </a:rPr>
              <a:t>Closed </a:t>
            </a:r>
            <a:r>
              <a:rPr lang="en-GB" altLang="en-US" sz="1600" b="1" dirty="0">
                <a:solidFill>
                  <a:schemeClr val="tx1"/>
                </a:solidFill>
                <a:sym typeface="Wingdings" panose="05000000000000000000" pitchFamily="2" charset="2"/>
              </a:rPr>
              <a:t> the negotiation phase is successful when all the NPs will be closed</a:t>
            </a:r>
            <a:endParaRPr lang="en-GB" altLang="en-US" sz="1600" b="1" dirty="0">
              <a:solidFill>
                <a:schemeClr val="tx1"/>
              </a:solidFill>
            </a:endParaRPr>
          </a:p>
        </p:txBody>
      </p:sp>
    </p:spTree>
    <p:extLst>
      <p:ext uri="{BB962C8B-B14F-4D97-AF65-F5344CB8AC3E}">
        <p14:creationId xmlns:p14="http://schemas.microsoft.com/office/powerpoint/2010/main" val="96346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Negotiation Points - Language </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6000" y="854285"/>
            <a:ext cx="11764800" cy="5328000"/>
          </a:xfrm>
        </p:spPr>
        <p:txBody>
          <a:bodyPr/>
          <a:lstStyle/>
          <a:p>
            <a:r>
              <a:rPr lang="en-US" sz="2000" b="1" u="sng" dirty="0">
                <a:solidFill>
                  <a:schemeClr val="tx1"/>
                </a:solidFill>
              </a:rPr>
              <a:t>Typical language and what it means:</a:t>
            </a:r>
          </a:p>
          <a:p>
            <a:endParaRPr lang="en-GB" sz="1600" b="1" i="1" dirty="0">
              <a:solidFill>
                <a:schemeClr val="tx1"/>
              </a:solidFill>
            </a:endParaRPr>
          </a:p>
          <a:p>
            <a:r>
              <a:rPr lang="en-GB" sz="1600" b="1" i="1" dirty="0">
                <a:solidFill>
                  <a:schemeClr val="tx1"/>
                </a:solidFill>
              </a:rPr>
              <a:t>Must be clarified </a:t>
            </a:r>
          </a:p>
          <a:p>
            <a:pPr lvl="1"/>
            <a:r>
              <a:rPr lang="en-GB" sz="1600" dirty="0">
                <a:solidFill>
                  <a:schemeClr val="tx1"/>
                </a:solidFill>
              </a:rPr>
              <a:t>The wording or intention was unclear or ambiguous, the bidder shall explain what their intention was in more detail</a:t>
            </a:r>
          </a:p>
          <a:p>
            <a:r>
              <a:rPr lang="en-GB" sz="1600" b="1" i="1" dirty="0">
                <a:solidFill>
                  <a:schemeClr val="tx1"/>
                </a:solidFill>
              </a:rPr>
              <a:t>Shall be justified</a:t>
            </a:r>
          </a:p>
          <a:p>
            <a:pPr lvl="1"/>
            <a:r>
              <a:rPr lang="en-GB" sz="1600" dirty="0">
                <a:solidFill>
                  <a:schemeClr val="tx1"/>
                </a:solidFill>
              </a:rPr>
              <a:t>An element was proposed (typically a requirement, design choice or meeting) without due reasoning and where other approaches/ choices could have been taken. Explain the reasoning.</a:t>
            </a:r>
          </a:p>
          <a:p>
            <a:r>
              <a:rPr lang="en-GB" sz="1600" b="1" i="1" dirty="0">
                <a:solidFill>
                  <a:schemeClr val="tx1"/>
                </a:solidFill>
              </a:rPr>
              <a:t>Shall be reduced or strongly justified</a:t>
            </a:r>
          </a:p>
          <a:p>
            <a:pPr lvl="1"/>
            <a:r>
              <a:rPr lang="en-GB" sz="1600" dirty="0">
                <a:solidFill>
                  <a:schemeClr val="tx1"/>
                </a:solidFill>
              </a:rPr>
              <a:t>Typically for hours or costs. The amount is considered unreasonable for the work and the bidder shall re-assess and propose a more reasonable amount or augment the work description such that ‘hidden’ work driving the hours / costs is made explicit.</a:t>
            </a:r>
          </a:p>
          <a:p>
            <a:r>
              <a:rPr lang="en-GB" sz="1600" b="1" i="1" dirty="0">
                <a:solidFill>
                  <a:schemeClr val="tx1"/>
                </a:solidFill>
              </a:rPr>
              <a:t>To be provided</a:t>
            </a:r>
          </a:p>
          <a:p>
            <a:pPr lvl="1"/>
            <a:r>
              <a:rPr lang="en-GB" sz="1600" dirty="0">
                <a:solidFill>
                  <a:schemeClr val="tx1"/>
                </a:solidFill>
              </a:rPr>
              <a:t>An element of the proposal was missing or not provided in sufficient detail. Provide this missing element (typically as a separate annex to the MoM</a:t>
            </a:r>
          </a:p>
          <a:p>
            <a:r>
              <a:rPr lang="en-GB" sz="1600" b="1" i="1" dirty="0">
                <a:solidFill>
                  <a:schemeClr val="tx1"/>
                </a:solidFill>
              </a:rPr>
              <a:t>To be updated</a:t>
            </a:r>
          </a:p>
          <a:p>
            <a:pPr lvl="1"/>
            <a:r>
              <a:rPr lang="en-GB" sz="1600" dirty="0">
                <a:solidFill>
                  <a:schemeClr val="tx1"/>
                </a:solidFill>
              </a:rPr>
              <a:t>The information was not enough, was inconsistent, or other discussion have affected this element and an update of the whole element is needed. (typically for  planning for example)</a:t>
            </a:r>
          </a:p>
        </p:txBody>
      </p:sp>
    </p:spTree>
    <p:extLst>
      <p:ext uri="{BB962C8B-B14F-4D97-AF65-F5344CB8AC3E}">
        <p14:creationId xmlns:p14="http://schemas.microsoft.com/office/powerpoint/2010/main" val="347383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Negotiation Points - Language </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6000" y="939346"/>
            <a:ext cx="11764800" cy="5328000"/>
          </a:xfrm>
        </p:spPr>
        <p:txBody>
          <a:bodyPr/>
          <a:lstStyle/>
          <a:p>
            <a:r>
              <a:rPr lang="en-US" sz="2000" b="1" u="sng" dirty="0">
                <a:solidFill>
                  <a:schemeClr val="tx1"/>
                </a:solidFill>
              </a:rPr>
              <a:t>Typical language and what it means:</a:t>
            </a:r>
          </a:p>
          <a:p>
            <a:endParaRPr lang="en-GB" sz="1600" b="1" i="1" dirty="0">
              <a:solidFill>
                <a:schemeClr val="tx1"/>
              </a:solidFill>
            </a:endParaRPr>
          </a:p>
          <a:p>
            <a:r>
              <a:rPr lang="en-GB" sz="1600" b="1" i="1" dirty="0">
                <a:solidFill>
                  <a:schemeClr val="tx1"/>
                </a:solidFill>
              </a:rPr>
              <a:t>Shall be removed</a:t>
            </a:r>
          </a:p>
          <a:p>
            <a:pPr lvl="1"/>
            <a:r>
              <a:rPr lang="en-GB" sz="1600" dirty="0">
                <a:solidFill>
                  <a:schemeClr val="tx1"/>
                </a:solidFill>
              </a:rPr>
              <a:t>Certain elements are not agreed to be funded/ part of the scope – the bidder shall remove these and adjust the cost and planning accordingly.</a:t>
            </a:r>
          </a:p>
          <a:p>
            <a:r>
              <a:rPr lang="en-GB" sz="1600" b="1" i="1" dirty="0">
                <a:solidFill>
                  <a:schemeClr val="tx1"/>
                </a:solidFill>
              </a:rPr>
              <a:t>Shall be added</a:t>
            </a:r>
          </a:p>
          <a:p>
            <a:pPr lvl="1"/>
            <a:r>
              <a:rPr lang="en-GB" sz="1600" dirty="0">
                <a:solidFill>
                  <a:schemeClr val="tx1"/>
                </a:solidFill>
              </a:rPr>
              <a:t>Additional work is being requested. The bidder shall add this to the WPD and update costing and planning accordingly</a:t>
            </a:r>
          </a:p>
          <a:p>
            <a:r>
              <a:rPr lang="en-GB" sz="1600" b="1" i="1" dirty="0">
                <a:solidFill>
                  <a:schemeClr val="tx1"/>
                </a:solidFill>
              </a:rPr>
              <a:t>Shall be re-balanced/ adjusted</a:t>
            </a:r>
          </a:p>
          <a:p>
            <a:pPr lvl="1"/>
            <a:r>
              <a:rPr lang="en-GB" sz="1600" dirty="0">
                <a:solidFill>
                  <a:schemeClr val="tx1"/>
                </a:solidFill>
              </a:rPr>
              <a:t>The overall cost/ hours/ duration is considered fitting but how it is allocated to parts of the project is not. These shall be re-allocated without changing the overall budget/ duration.</a:t>
            </a:r>
          </a:p>
          <a:p>
            <a:r>
              <a:rPr lang="en-GB" sz="1600" b="1" i="1" dirty="0">
                <a:solidFill>
                  <a:schemeClr val="tx1"/>
                </a:solidFill>
              </a:rPr>
              <a:t>High level</a:t>
            </a:r>
          </a:p>
          <a:p>
            <a:r>
              <a:rPr lang="en-GB" sz="1600" dirty="0">
                <a:solidFill>
                  <a:schemeClr val="tx1"/>
                </a:solidFill>
              </a:rPr>
              <a:t>The discussion/ information was insufficiently detailed.</a:t>
            </a:r>
          </a:p>
          <a:p>
            <a:r>
              <a:rPr lang="en-GB" sz="1600" b="1" i="1" dirty="0">
                <a:solidFill>
                  <a:schemeClr val="tx1"/>
                </a:solidFill>
              </a:rPr>
              <a:t>Generic</a:t>
            </a:r>
          </a:p>
          <a:p>
            <a:r>
              <a:rPr lang="en-GB" sz="1600" dirty="0">
                <a:solidFill>
                  <a:schemeClr val="tx1"/>
                </a:solidFill>
              </a:rPr>
              <a:t>The proposed approach/ discussion was insufficiently tailored to the subject and could be equally applicable to many things. </a:t>
            </a:r>
          </a:p>
          <a:p>
            <a:endParaRPr lang="en-GB" sz="1600" b="1" i="1" u="sng" dirty="0">
              <a:solidFill>
                <a:schemeClr val="tx1"/>
              </a:solidFill>
            </a:endParaRPr>
          </a:p>
          <a:p>
            <a:endParaRPr lang="en-GB" sz="1600" b="1" i="1" u="sng" dirty="0"/>
          </a:p>
        </p:txBody>
      </p:sp>
    </p:spTree>
    <p:extLst>
      <p:ext uri="{BB962C8B-B14F-4D97-AF65-F5344CB8AC3E}">
        <p14:creationId xmlns:p14="http://schemas.microsoft.com/office/powerpoint/2010/main" val="337586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Technical Negotiation Point (Example A)</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p:txBody>
          <a:bodyPr/>
          <a:lstStyle/>
          <a:p>
            <a:r>
              <a:rPr lang="en-US" sz="1600" b="1" u="sng" dirty="0">
                <a:solidFill>
                  <a:schemeClr val="tx1"/>
                </a:solidFill>
              </a:rPr>
              <a:t>Negotiation Point</a:t>
            </a:r>
            <a:r>
              <a:rPr lang="en-US" sz="1600" b="1" dirty="0">
                <a:solidFill>
                  <a:schemeClr val="tx1"/>
                </a:solidFill>
              </a:rPr>
              <a:t>: </a:t>
            </a:r>
            <a:r>
              <a:rPr lang="en-GB" sz="1600" b="1" dirty="0">
                <a:solidFill>
                  <a:schemeClr val="tx1"/>
                </a:solidFill>
              </a:rPr>
              <a:t>The analysis of the state-of-the-art is considered largely not sufficient and does not provide any information on what is already available on the market, who are the competitors, what has already been developed in order to highlight the benefits stemming from the proposed activity. This needs to be addressed to ensure a good requirements baseline in view of a competitive service.</a:t>
            </a:r>
          </a:p>
          <a:p>
            <a:r>
              <a:rPr lang="en-GB" sz="1600" b="1" i="1" u="sng" dirty="0">
                <a:solidFill>
                  <a:schemeClr val="tx1"/>
                </a:solidFill>
              </a:rPr>
              <a:t>The Bidder is requested to provide a comprehensive and detailed analysis of the state-of-the-art on the subject of the proposal, also identifying the benefits and the added value of the proposed solution.</a:t>
            </a:r>
          </a:p>
          <a:p>
            <a:endParaRPr lang="en-GB" sz="1600" b="1" i="1" u="sng" dirty="0">
              <a:solidFill>
                <a:schemeClr val="tx1"/>
              </a:solidFill>
            </a:endParaRPr>
          </a:p>
          <a:p>
            <a:r>
              <a:rPr lang="en-GB" sz="1600" dirty="0">
                <a:solidFill>
                  <a:schemeClr val="tx1"/>
                </a:solidFill>
                <a:sym typeface="Wingdings" panose="05000000000000000000" pitchFamily="2" charset="2"/>
              </a:rPr>
              <a:t> State of the art shall include a comprehensive analysis on the topic:</a:t>
            </a:r>
          </a:p>
          <a:p>
            <a:pPr marL="1067076" lvl="1" indent="-285750">
              <a:buFont typeface="Arial" panose="020B0604020202020204" pitchFamily="34" charset="0"/>
              <a:buChar char="•"/>
            </a:pPr>
            <a:r>
              <a:rPr lang="en-GB" sz="1600" dirty="0">
                <a:solidFill>
                  <a:schemeClr val="tx1"/>
                </a:solidFill>
                <a:sym typeface="Wingdings" panose="05000000000000000000" pitchFamily="2" charset="2"/>
              </a:rPr>
              <a:t>Scientific background and context (where relevant)</a:t>
            </a:r>
          </a:p>
          <a:p>
            <a:pPr marL="1067076" lvl="1" indent="-285750">
              <a:buFont typeface="Arial" panose="020B0604020202020204" pitchFamily="34" charset="0"/>
              <a:buChar char="•"/>
            </a:pPr>
            <a:r>
              <a:rPr lang="en-GB" sz="1600" dirty="0">
                <a:solidFill>
                  <a:schemeClr val="tx1"/>
                </a:solidFill>
                <a:sym typeface="Wingdings" panose="05000000000000000000" pitchFamily="2" charset="2"/>
              </a:rPr>
              <a:t>Existing solutions / products / services already available</a:t>
            </a:r>
          </a:p>
          <a:p>
            <a:pPr marL="1067076" lvl="1" indent="-285750">
              <a:buFont typeface="Arial" panose="020B0604020202020204" pitchFamily="34" charset="0"/>
              <a:buChar char="•"/>
            </a:pPr>
            <a:r>
              <a:rPr lang="en-GB" sz="1600" dirty="0">
                <a:solidFill>
                  <a:schemeClr val="tx1"/>
                </a:solidFill>
                <a:sym typeface="Wingdings" panose="05000000000000000000" pitchFamily="2" charset="2"/>
              </a:rPr>
              <a:t>Main competitors (both in Europe and Worldwide)</a:t>
            </a:r>
          </a:p>
          <a:p>
            <a:pPr marL="1067076" lvl="1" indent="-285750">
              <a:buFont typeface="Arial" panose="020B0604020202020204" pitchFamily="34" charset="0"/>
              <a:buChar char="•"/>
            </a:pPr>
            <a:r>
              <a:rPr lang="en-GB" sz="1600" dirty="0">
                <a:solidFill>
                  <a:schemeClr val="tx1"/>
                </a:solidFill>
                <a:sym typeface="Wingdings" panose="05000000000000000000" pitchFamily="2" charset="2"/>
              </a:rPr>
              <a:t>Benefit (in terms of performances, costs, etc.) of the proposed solution that mean it will be competitive on the market</a:t>
            </a:r>
          </a:p>
          <a:p>
            <a:pPr marL="0" marR="0" lvl="0" indent="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None/>
              <a:tabLst/>
              <a:defRPr/>
            </a:pPr>
            <a:endParaRPr kumimoji="0" lang="en-GB" altLang="en-US" sz="1800" b="0" i="0" u="none" strike="noStrike" kern="0" cap="none" spc="0" normalizeH="0" baseline="0" noProof="0" dirty="0">
              <a:ln>
                <a:noFill/>
              </a:ln>
              <a:solidFill>
                <a:schemeClr val="tx1"/>
              </a:solidFill>
              <a:effectLst/>
              <a:uLnTx/>
              <a:uFillTx/>
              <a:latin typeface="Arial" panose="020B0604020202020204" pitchFamily="34" charset="0"/>
              <a:ea typeface="MS PGothic" pitchFamily="34" charset="-128"/>
              <a:cs typeface="Arial" panose="020B0604020202020204" pitchFamily="34" charset="0"/>
              <a:sym typeface="Wingdings" panose="05000000000000000000" pitchFamily="2" charset="2"/>
            </a:endParaRPr>
          </a:p>
          <a:p>
            <a:pPr marL="285750" marR="0" lvl="0" indent="-285750" algn="l" defTabSz="914400" rtl="0" eaLnBrk="0" fontAlgn="base" latinLnBrk="0" hangingPunct="0">
              <a:lnSpc>
                <a:spcPct val="119000"/>
              </a:lnSpc>
              <a:spcBef>
                <a:spcPct val="20000"/>
              </a:spcBef>
              <a:spcAft>
                <a:spcPct val="0"/>
              </a:spcAft>
              <a:buClr>
                <a:srgbClr val="76C8AE"/>
              </a:buClr>
              <a:buSzTx/>
              <a:buFont typeface="Wingdings" panose="05000000000000000000" pitchFamily="2" charset="2"/>
              <a:buChar char="Ø"/>
              <a:tabLst/>
              <a:defRPr/>
            </a:pPr>
            <a:r>
              <a:rPr lang="en-GB" altLang="en-US" dirty="0">
                <a:solidFill>
                  <a:schemeClr val="tx1"/>
                </a:solidFill>
                <a:sym typeface="Wingdings" panose="05000000000000000000" pitchFamily="2" charset="2"/>
              </a:rPr>
              <a:t>The text shall be clear, concise and respond to the exact request explained in the NP!!</a:t>
            </a:r>
          </a:p>
          <a:p>
            <a:pPr marL="285750" marR="0" lvl="0" indent="-285750" algn="l" defTabSz="914400" rtl="0" eaLnBrk="0" fontAlgn="base" latinLnBrk="0" hangingPunct="0">
              <a:lnSpc>
                <a:spcPct val="119000"/>
              </a:lnSpc>
              <a:spcBef>
                <a:spcPct val="20000"/>
              </a:spcBef>
              <a:spcAft>
                <a:spcPct val="0"/>
              </a:spcAft>
              <a:buClr>
                <a:srgbClr val="76C8AE"/>
              </a:buClr>
              <a:buSzTx/>
              <a:buFont typeface="Wingdings" panose="05000000000000000000" pitchFamily="2" charset="2"/>
              <a:buChar char="Ø"/>
              <a:tabLst/>
              <a:defRPr/>
            </a:pPr>
            <a:r>
              <a:rPr lang="en-GB" dirty="0">
                <a:solidFill>
                  <a:schemeClr val="tx1"/>
                </a:solidFill>
                <a:sym typeface="Wingdings" panose="05000000000000000000" pitchFamily="2" charset="2"/>
              </a:rPr>
              <a:t>Avoid generic discussions, or statements that the request will be addressed in the course of the activity</a:t>
            </a:r>
          </a:p>
        </p:txBody>
      </p:sp>
    </p:spTree>
    <p:extLst>
      <p:ext uri="{BB962C8B-B14F-4D97-AF65-F5344CB8AC3E}">
        <p14:creationId xmlns:p14="http://schemas.microsoft.com/office/powerpoint/2010/main" val="153341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D5DB-9B7F-828A-23B1-CCB731A650B9}"/>
              </a:ext>
            </a:extLst>
          </p:cNvPr>
          <p:cNvSpPr>
            <a:spLocks noGrp="1"/>
          </p:cNvSpPr>
          <p:nvPr>
            <p:ph type="title"/>
          </p:nvPr>
        </p:nvSpPr>
        <p:spPr/>
        <p:txBody>
          <a:bodyPr/>
          <a:lstStyle/>
          <a:p>
            <a:r>
              <a:rPr lang="en-US" dirty="0"/>
              <a:t>Table of Content</a:t>
            </a:r>
            <a:endParaRPr lang="en-GB" dirty="0"/>
          </a:p>
        </p:txBody>
      </p:sp>
      <p:sp>
        <p:nvSpPr>
          <p:cNvPr id="3" name="Content Placeholder 2">
            <a:extLst>
              <a:ext uri="{FF2B5EF4-FFF2-40B4-BE49-F238E27FC236}">
                <a16:creationId xmlns:a16="http://schemas.microsoft.com/office/drawing/2014/main" id="{C3909792-B154-87CA-41A1-A0E36FFBFB5F}"/>
              </a:ext>
            </a:extLst>
          </p:cNvPr>
          <p:cNvSpPr>
            <a:spLocks noGrp="1"/>
          </p:cNvSpPr>
          <p:nvPr>
            <p:ph idx="1"/>
          </p:nvPr>
        </p:nvSpPr>
        <p:spPr>
          <a:xfrm>
            <a:off x="219600" y="1485898"/>
            <a:ext cx="6171675" cy="4724297"/>
          </a:xfrm>
        </p:spPr>
        <p:txBody>
          <a:bodyPr/>
          <a:lstStyle/>
          <a:p>
            <a:pPr marL="342900" indent="-342900">
              <a:buClr>
                <a:schemeClr val="tx2"/>
              </a:buClr>
              <a:buFont typeface="+mj-lt"/>
              <a:buAutoNum type="arabicPeriod"/>
            </a:pPr>
            <a:r>
              <a:rPr lang="en-GB" dirty="0">
                <a:solidFill>
                  <a:schemeClr val="tx1"/>
                </a:solidFill>
              </a:rPr>
              <a:t>General overview</a:t>
            </a:r>
          </a:p>
          <a:p>
            <a:pPr marL="342900" indent="-342900">
              <a:buClr>
                <a:schemeClr val="tx2"/>
              </a:buClr>
              <a:buFont typeface="+mj-lt"/>
              <a:buAutoNum type="arabicPeriod"/>
            </a:pPr>
            <a:r>
              <a:rPr lang="en-GB" dirty="0">
                <a:solidFill>
                  <a:schemeClr val="tx1"/>
                </a:solidFill>
              </a:rPr>
              <a:t>Negotiation phase</a:t>
            </a:r>
          </a:p>
          <a:p>
            <a:pPr marL="342900" indent="-342900">
              <a:buClr>
                <a:schemeClr val="tx2"/>
              </a:buClr>
              <a:buFont typeface="+mj-lt"/>
              <a:buAutoNum type="arabicPeriod"/>
            </a:pPr>
            <a:r>
              <a:rPr lang="en-GB" dirty="0">
                <a:solidFill>
                  <a:schemeClr val="tx1"/>
                </a:solidFill>
              </a:rPr>
              <a:t>Contract signature &amp; Kick-off Meeting (KOM)</a:t>
            </a:r>
          </a:p>
        </p:txBody>
      </p:sp>
      <p:pic>
        <p:nvPicPr>
          <p:cNvPr id="4" name="Picture 2">
            <a:extLst>
              <a:ext uri="{FF2B5EF4-FFF2-40B4-BE49-F238E27FC236}">
                <a16:creationId xmlns:a16="http://schemas.microsoft.com/office/drawing/2014/main" id="{5268664F-13F7-C447-2D6F-669C44BEA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891" y="1485898"/>
            <a:ext cx="5235036"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17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Technical Negotiation Point (Example B)</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6000" y="1015546"/>
            <a:ext cx="11556900" cy="5328000"/>
          </a:xfrm>
        </p:spPr>
        <p:txBody>
          <a:bodyPr/>
          <a:lstStyle/>
          <a:p>
            <a:r>
              <a:rPr lang="en-US" sz="2000" b="1" u="sng" dirty="0">
                <a:solidFill>
                  <a:schemeClr val="tx1"/>
                </a:solidFill>
              </a:rPr>
              <a:t>Negotiation Point</a:t>
            </a:r>
            <a:r>
              <a:rPr lang="en-US" sz="2000" b="1" dirty="0">
                <a:solidFill>
                  <a:schemeClr val="tx1"/>
                </a:solidFill>
              </a:rPr>
              <a:t>:</a:t>
            </a:r>
            <a:r>
              <a:rPr lang="en-GB" sz="2000" dirty="0">
                <a:solidFill>
                  <a:schemeClr val="tx1"/>
                </a:solidFill>
              </a:rPr>
              <a:t> </a:t>
            </a:r>
            <a:r>
              <a:rPr lang="en-GB" sz="2000" b="1" dirty="0">
                <a:solidFill>
                  <a:schemeClr val="tx1"/>
                </a:solidFill>
              </a:rPr>
              <a:t>The workflow logic is considered too high-level and not sufficiently consistent with the proposed technical steps. Therefore, the workflow shall be reworked in order to better reflect the technical steps to be performed. It shall at least include: 1) the consolidation of the requirements 2) a testing/validation phase (in terms of functionalities and performances) at the end of the development 3) the key review points.</a:t>
            </a:r>
          </a:p>
          <a:p>
            <a:r>
              <a:rPr lang="en-GB" sz="2000" b="1" i="1" u="sng" dirty="0">
                <a:solidFill>
                  <a:schemeClr val="tx1"/>
                </a:solidFill>
              </a:rPr>
              <a:t>The Bidder is requested to provide an updated workflow diagram.</a:t>
            </a:r>
            <a:endParaRPr lang="en-GB" sz="2000" dirty="0">
              <a:solidFill>
                <a:schemeClr val="tx1"/>
              </a:solidFill>
            </a:endParaRPr>
          </a:p>
        </p:txBody>
      </p:sp>
      <p:sp>
        <p:nvSpPr>
          <p:cNvPr id="5" name="Content Placeholder 5">
            <a:extLst>
              <a:ext uri="{FF2B5EF4-FFF2-40B4-BE49-F238E27FC236}">
                <a16:creationId xmlns:a16="http://schemas.microsoft.com/office/drawing/2014/main" id="{BED3E8D3-56C7-B99A-F6EB-EAE2BA148AFC}"/>
              </a:ext>
            </a:extLst>
          </p:cNvPr>
          <p:cNvSpPr txBox="1">
            <a:spLocks/>
          </p:cNvSpPr>
          <p:nvPr/>
        </p:nvSpPr>
        <p:spPr bwMode="auto">
          <a:xfrm>
            <a:off x="917327" y="3679546"/>
            <a:ext cx="4957694" cy="253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marL="285750" indent="-285750" algn="just">
              <a:buClr>
                <a:srgbClr val="76C8AE"/>
              </a:buClr>
              <a:buFont typeface="Wingdings" panose="05000000000000000000" pitchFamily="2" charset="2"/>
              <a:buChar char="Ø"/>
            </a:pPr>
            <a:r>
              <a:rPr lang="en-GB" kern="0" dirty="0">
                <a:solidFill>
                  <a:schemeClr val="tx2"/>
                </a:solidFill>
              </a:rPr>
              <a:t>Include the reviews and decision points</a:t>
            </a:r>
          </a:p>
          <a:p>
            <a:pPr marL="285750" indent="-285750" algn="just">
              <a:buClr>
                <a:srgbClr val="76C8AE"/>
              </a:buClr>
              <a:buFont typeface="Wingdings" panose="05000000000000000000" pitchFamily="2" charset="2"/>
              <a:buChar char="Ø"/>
            </a:pPr>
            <a:r>
              <a:rPr lang="en-GB" kern="0" dirty="0">
                <a:solidFill>
                  <a:schemeClr val="tx2"/>
                </a:solidFill>
              </a:rPr>
              <a:t>Consistency with WBS (and easy traceability)</a:t>
            </a:r>
          </a:p>
          <a:p>
            <a:pPr marL="285750" indent="-285750" algn="just">
              <a:buClr>
                <a:srgbClr val="76C8AE"/>
              </a:buClr>
              <a:buFont typeface="Wingdings" panose="05000000000000000000" pitchFamily="2" charset="2"/>
              <a:buChar char="Ø"/>
            </a:pPr>
            <a:r>
              <a:rPr lang="en-GB" kern="0" dirty="0">
                <a:solidFill>
                  <a:schemeClr val="tx2"/>
                </a:solidFill>
              </a:rPr>
              <a:t>Parallel/serial consistency is logical (consistent with GANTT chart)</a:t>
            </a:r>
          </a:p>
          <a:p>
            <a:pPr marL="285750" indent="-285750" algn="just">
              <a:buClr>
                <a:srgbClr val="76C8AE"/>
              </a:buClr>
              <a:buFont typeface="Wingdings" panose="05000000000000000000" pitchFamily="2" charset="2"/>
              <a:buChar char="Ø"/>
            </a:pPr>
            <a:r>
              <a:rPr lang="en-GB" kern="0" dirty="0">
                <a:solidFill>
                  <a:schemeClr val="tx2"/>
                </a:solidFill>
              </a:rPr>
              <a:t>Sub-contractor work is clear</a:t>
            </a:r>
          </a:p>
          <a:p>
            <a:pPr marL="285750" indent="-285750" algn="just">
              <a:buClr>
                <a:srgbClr val="76C8AE"/>
              </a:buClr>
              <a:buFont typeface="Wingdings" panose="05000000000000000000" pitchFamily="2" charset="2"/>
              <a:buChar char="Ø"/>
            </a:pPr>
            <a:r>
              <a:rPr lang="en-GB" kern="0" dirty="0">
                <a:solidFill>
                  <a:schemeClr val="tx2"/>
                </a:solidFill>
              </a:rPr>
              <a:t>Dependencies clear</a:t>
            </a:r>
          </a:p>
        </p:txBody>
      </p:sp>
      <p:grpSp>
        <p:nvGrpSpPr>
          <p:cNvPr id="6" name="Group 5">
            <a:extLst>
              <a:ext uri="{FF2B5EF4-FFF2-40B4-BE49-F238E27FC236}">
                <a16:creationId xmlns:a16="http://schemas.microsoft.com/office/drawing/2014/main" id="{C2CF33D6-5921-56C1-2EF0-BAD574BF77FF}"/>
              </a:ext>
            </a:extLst>
          </p:cNvPr>
          <p:cNvGrpSpPr/>
          <p:nvPr/>
        </p:nvGrpSpPr>
        <p:grpSpPr>
          <a:xfrm>
            <a:off x="6347707" y="4490199"/>
            <a:ext cx="5661631" cy="914400"/>
            <a:chOff x="3168044" y="1171298"/>
            <a:chExt cx="5661631" cy="914400"/>
          </a:xfrm>
        </p:grpSpPr>
        <p:grpSp>
          <p:nvGrpSpPr>
            <p:cNvPr id="7" name="Group 6">
              <a:extLst>
                <a:ext uri="{FF2B5EF4-FFF2-40B4-BE49-F238E27FC236}">
                  <a16:creationId xmlns:a16="http://schemas.microsoft.com/office/drawing/2014/main" id="{B2CBD324-EC93-9A31-4F15-ABD696F4203C}"/>
                </a:ext>
              </a:extLst>
            </p:cNvPr>
            <p:cNvGrpSpPr/>
            <p:nvPr/>
          </p:nvGrpSpPr>
          <p:grpSpPr>
            <a:xfrm>
              <a:off x="3168044" y="1171298"/>
              <a:ext cx="914400" cy="914400"/>
              <a:chOff x="3168044" y="1112699"/>
              <a:chExt cx="914400" cy="914400"/>
            </a:xfrm>
          </p:grpSpPr>
          <p:sp>
            <p:nvSpPr>
              <p:cNvPr id="9" name="Rectangle 8">
                <a:extLst>
                  <a:ext uri="{FF2B5EF4-FFF2-40B4-BE49-F238E27FC236}">
                    <a16:creationId xmlns:a16="http://schemas.microsoft.com/office/drawing/2014/main" id="{4A84FDE8-4B52-29F0-97BB-D81C8692375A}"/>
                  </a:ext>
                </a:extLst>
              </p:cNvPr>
              <p:cNvSpPr/>
              <p:nvPr/>
            </p:nvSpPr>
            <p:spPr>
              <a:xfrm>
                <a:off x="3168044" y="1112699"/>
                <a:ext cx="914400" cy="914400"/>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E7E8E3"/>
                  </a:solidFill>
                  <a:effectLst/>
                  <a:uLnTx/>
                  <a:uFillTx/>
                  <a:latin typeface="Arial" panose="020B0604020202020204"/>
                  <a:ea typeface="+mn-ea"/>
                  <a:cs typeface="+mn-cs"/>
                </a:endParaRPr>
              </a:p>
            </p:txBody>
          </p:sp>
          <p:pic>
            <p:nvPicPr>
              <p:cNvPr id="10" name="Graphic 9" descr="Exclamation mark with solid fill">
                <a:extLst>
                  <a:ext uri="{FF2B5EF4-FFF2-40B4-BE49-F238E27FC236}">
                    <a16:creationId xmlns:a16="http://schemas.microsoft.com/office/drawing/2014/main" id="{0C00F4F4-6595-73B9-2759-2B81D4F4B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8044" y="1112699"/>
                <a:ext cx="914400" cy="914400"/>
              </a:xfrm>
              <a:prstGeom prst="rect">
                <a:avLst/>
              </a:prstGeom>
            </p:spPr>
          </p:pic>
        </p:grpSp>
        <p:sp>
          <p:nvSpPr>
            <p:cNvPr id="8" name="Rectangle 7">
              <a:extLst>
                <a:ext uri="{FF2B5EF4-FFF2-40B4-BE49-F238E27FC236}">
                  <a16:creationId xmlns:a16="http://schemas.microsoft.com/office/drawing/2014/main" id="{FF1F41CA-D595-E7EB-3F91-B9F532321A05}"/>
                </a:ext>
              </a:extLst>
            </p:cNvPr>
            <p:cNvSpPr/>
            <p:nvPr/>
          </p:nvSpPr>
          <p:spPr>
            <a:xfrm>
              <a:off x="4082444" y="1171298"/>
              <a:ext cx="4747231" cy="9144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lvl="0" algn="ctr" defTabSz="914400" rtl="0" eaLnBrk="1" fontAlgn="base" latinLnBrk="0" hangingPunct="1">
                <a:lnSpc>
                  <a:spcPct val="100000"/>
                </a:lnSpc>
                <a:spcBef>
                  <a:spcPct val="0"/>
                </a:spcBef>
                <a:spcAft>
                  <a:spcPts val="1200"/>
                </a:spcAft>
                <a:buClrTx/>
                <a:buSzTx/>
                <a:tabLst/>
                <a:defRPr/>
              </a:pPr>
              <a:r>
                <a:rPr kumimoji="0" lang="en-GB" b="0" i="0" u="none" strike="noStrike" kern="1200" cap="none" spc="0" normalizeH="0" baseline="0" noProof="0" dirty="0">
                  <a:ln>
                    <a:noFill/>
                  </a:ln>
                  <a:solidFill>
                    <a:srgbClr val="C00000"/>
                  </a:solidFill>
                  <a:effectLst/>
                  <a:uLnTx/>
                  <a:uFillTx/>
                  <a:latin typeface="Arial" panose="020B0604020202020204"/>
                  <a:ea typeface="+mn-ea"/>
                  <a:cs typeface="+mn-cs"/>
                </a:rPr>
                <a:t>See the Proposal Writing Training Course!</a:t>
              </a:r>
            </a:p>
          </p:txBody>
        </p:sp>
      </p:grpSp>
    </p:spTree>
    <p:extLst>
      <p:ext uri="{BB962C8B-B14F-4D97-AF65-F5344CB8AC3E}">
        <p14:creationId xmlns:p14="http://schemas.microsoft.com/office/powerpoint/2010/main" val="220640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Management / Planning Negotiation Point (Example C)</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6000" y="1006021"/>
            <a:ext cx="11764800" cy="1394279"/>
          </a:xfrm>
        </p:spPr>
        <p:txBody>
          <a:bodyPr/>
          <a:lstStyle/>
          <a:p>
            <a:r>
              <a:rPr lang="en-GB" altLang="en-US" sz="2000" b="1" u="sng" dirty="0">
                <a:solidFill>
                  <a:schemeClr val="tx1"/>
                </a:solidFill>
              </a:rPr>
              <a:t>Negotiation Point: </a:t>
            </a:r>
            <a:r>
              <a:rPr lang="en-GB" altLang="en-US" sz="2000" b="1" dirty="0">
                <a:solidFill>
                  <a:schemeClr val="tx1"/>
                </a:solidFill>
              </a:rPr>
              <a:t>The GANTT chart is considered too high-level. The different duration of tasks and their dependencies are not presented, and the WPs duration is not justified. The Warranty period is out of scope. As such, the GANTT chart shall be reworked and better detailed. </a:t>
            </a:r>
          </a:p>
          <a:p>
            <a:r>
              <a:rPr lang="en-GB" altLang="en-US" sz="2000" b="1" i="1" u="sng" dirty="0">
                <a:solidFill>
                  <a:schemeClr val="tx1"/>
                </a:solidFill>
              </a:rPr>
              <a:t>The Bidder is requested to provide an updated GANTT chart.</a:t>
            </a:r>
          </a:p>
          <a:p>
            <a:endParaRPr lang="en-GB" dirty="0"/>
          </a:p>
          <a:p>
            <a:pPr marL="285750" indent="-285750">
              <a:buFont typeface="Arial" panose="020B0604020202020204" pitchFamily="34" charset="0"/>
              <a:buChar char="•"/>
            </a:pPr>
            <a:endParaRPr lang="en-GB" dirty="0"/>
          </a:p>
        </p:txBody>
      </p:sp>
      <p:sp>
        <p:nvSpPr>
          <p:cNvPr id="2" name="Content Placeholder 5">
            <a:extLst>
              <a:ext uri="{FF2B5EF4-FFF2-40B4-BE49-F238E27FC236}">
                <a16:creationId xmlns:a16="http://schemas.microsoft.com/office/drawing/2014/main" id="{C4846484-E6B3-5779-4E08-307AE2370129}"/>
              </a:ext>
            </a:extLst>
          </p:cNvPr>
          <p:cNvSpPr txBox="1">
            <a:spLocks/>
          </p:cNvSpPr>
          <p:nvPr/>
        </p:nvSpPr>
        <p:spPr bwMode="auto">
          <a:xfrm>
            <a:off x="717435" y="3189847"/>
            <a:ext cx="5237595" cy="253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marL="285750" indent="-285750" algn="just">
              <a:buClr>
                <a:srgbClr val="76C8AE"/>
              </a:buClr>
              <a:buFont typeface="Wingdings" panose="05000000000000000000" pitchFamily="2" charset="2"/>
              <a:buChar char="Ø"/>
            </a:pPr>
            <a:r>
              <a:rPr lang="en-GB" kern="0" dirty="0">
                <a:solidFill>
                  <a:schemeClr val="tx2"/>
                </a:solidFill>
              </a:rPr>
              <a:t>Include the reviews and main milestones</a:t>
            </a:r>
          </a:p>
          <a:p>
            <a:pPr marL="285750" indent="-285750" algn="just">
              <a:buClr>
                <a:srgbClr val="76C8AE"/>
              </a:buClr>
              <a:buFont typeface="Wingdings" panose="05000000000000000000" pitchFamily="2" charset="2"/>
              <a:buChar char="Ø"/>
            </a:pPr>
            <a:r>
              <a:rPr lang="en-GB" kern="0" dirty="0">
                <a:solidFill>
                  <a:schemeClr val="tx2"/>
                </a:solidFill>
              </a:rPr>
              <a:t>Consistency with WBS (and easy traceability)</a:t>
            </a:r>
          </a:p>
          <a:p>
            <a:pPr marL="285750" indent="-285750" algn="just">
              <a:buClr>
                <a:srgbClr val="76C8AE"/>
              </a:buClr>
              <a:buFont typeface="Wingdings" panose="05000000000000000000" pitchFamily="2" charset="2"/>
              <a:buChar char="Ø"/>
            </a:pPr>
            <a:r>
              <a:rPr lang="en-GB" kern="0" dirty="0">
                <a:solidFill>
                  <a:schemeClr val="tx2"/>
                </a:solidFill>
              </a:rPr>
              <a:t>Consistency with workflow logic</a:t>
            </a:r>
          </a:p>
          <a:p>
            <a:pPr marL="285750" indent="-285750" algn="just">
              <a:buClr>
                <a:srgbClr val="76C8AE"/>
              </a:buClr>
              <a:buFont typeface="Wingdings" panose="05000000000000000000" pitchFamily="2" charset="2"/>
              <a:buChar char="Ø"/>
            </a:pPr>
            <a:r>
              <a:rPr lang="en-GB" kern="0" dirty="0">
                <a:solidFill>
                  <a:schemeClr val="tx2"/>
                </a:solidFill>
              </a:rPr>
              <a:t>Explain the duration of the main work packages and sub-WPs / tasks</a:t>
            </a:r>
          </a:p>
          <a:p>
            <a:pPr marL="285750" indent="-285750" algn="just">
              <a:buClr>
                <a:srgbClr val="76C8AE"/>
              </a:buClr>
              <a:buFont typeface="Wingdings" panose="05000000000000000000" pitchFamily="2" charset="2"/>
              <a:buChar char="Ø"/>
            </a:pPr>
            <a:r>
              <a:rPr lang="en-GB" kern="0" dirty="0">
                <a:solidFill>
                  <a:schemeClr val="tx2"/>
                </a:solidFill>
              </a:rPr>
              <a:t>Dependencies are clear</a:t>
            </a:r>
          </a:p>
        </p:txBody>
      </p:sp>
      <p:grpSp>
        <p:nvGrpSpPr>
          <p:cNvPr id="5" name="Group 4">
            <a:extLst>
              <a:ext uri="{FF2B5EF4-FFF2-40B4-BE49-F238E27FC236}">
                <a16:creationId xmlns:a16="http://schemas.microsoft.com/office/drawing/2014/main" id="{C5D0BE3D-561B-0FB6-C8E9-5ECA173C784B}"/>
              </a:ext>
            </a:extLst>
          </p:cNvPr>
          <p:cNvGrpSpPr/>
          <p:nvPr/>
        </p:nvGrpSpPr>
        <p:grpSpPr>
          <a:xfrm>
            <a:off x="6427717" y="3907269"/>
            <a:ext cx="5661631" cy="914400"/>
            <a:chOff x="3168044" y="1171298"/>
            <a:chExt cx="5661631" cy="914400"/>
          </a:xfrm>
        </p:grpSpPr>
        <p:grpSp>
          <p:nvGrpSpPr>
            <p:cNvPr id="6" name="Group 5">
              <a:extLst>
                <a:ext uri="{FF2B5EF4-FFF2-40B4-BE49-F238E27FC236}">
                  <a16:creationId xmlns:a16="http://schemas.microsoft.com/office/drawing/2014/main" id="{259A22BD-7EAC-A96C-167F-EAFCF3314D5C}"/>
                </a:ext>
              </a:extLst>
            </p:cNvPr>
            <p:cNvGrpSpPr/>
            <p:nvPr/>
          </p:nvGrpSpPr>
          <p:grpSpPr>
            <a:xfrm>
              <a:off x="3168044" y="1171298"/>
              <a:ext cx="914400" cy="914400"/>
              <a:chOff x="3168044" y="1112699"/>
              <a:chExt cx="914400" cy="914400"/>
            </a:xfrm>
          </p:grpSpPr>
          <p:sp>
            <p:nvSpPr>
              <p:cNvPr id="8" name="Rectangle 7">
                <a:extLst>
                  <a:ext uri="{FF2B5EF4-FFF2-40B4-BE49-F238E27FC236}">
                    <a16:creationId xmlns:a16="http://schemas.microsoft.com/office/drawing/2014/main" id="{914FA490-C6CC-C3FE-371D-F49A0E3F92F4}"/>
                  </a:ext>
                </a:extLst>
              </p:cNvPr>
              <p:cNvSpPr/>
              <p:nvPr/>
            </p:nvSpPr>
            <p:spPr>
              <a:xfrm>
                <a:off x="3168044" y="1112699"/>
                <a:ext cx="914400" cy="914400"/>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E7E8E3"/>
                  </a:solidFill>
                  <a:effectLst/>
                  <a:uLnTx/>
                  <a:uFillTx/>
                  <a:latin typeface="Arial" panose="020B0604020202020204"/>
                  <a:ea typeface="+mn-ea"/>
                  <a:cs typeface="+mn-cs"/>
                </a:endParaRPr>
              </a:p>
            </p:txBody>
          </p:sp>
          <p:pic>
            <p:nvPicPr>
              <p:cNvPr id="9" name="Graphic 8" descr="Exclamation mark with solid fill">
                <a:extLst>
                  <a:ext uri="{FF2B5EF4-FFF2-40B4-BE49-F238E27FC236}">
                    <a16:creationId xmlns:a16="http://schemas.microsoft.com/office/drawing/2014/main" id="{64268D3D-8808-E79B-C060-D3C83839E8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8044" y="1112699"/>
                <a:ext cx="914400" cy="914400"/>
              </a:xfrm>
              <a:prstGeom prst="rect">
                <a:avLst/>
              </a:prstGeom>
            </p:spPr>
          </p:pic>
        </p:grpSp>
        <p:sp>
          <p:nvSpPr>
            <p:cNvPr id="7" name="Rectangle 6">
              <a:extLst>
                <a:ext uri="{FF2B5EF4-FFF2-40B4-BE49-F238E27FC236}">
                  <a16:creationId xmlns:a16="http://schemas.microsoft.com/office/drawing/2014/main" id="{9796A735-8CE5-8344-A000-4BC2A86D6E32}"/>
                </a:ext>
              </a:extLst>
            </p:cNvPr>
            <p:cNvSpPr/>
            <p:nvPr/>
          </p:nvSpPr>
          <p:spPr>
            <a:xfrm>
              <a:off x="4082444" y="1171298"/>
              <a:ext cx="4747231" cy="9144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lvl="0" algn="ctr" defTabSz="914400" rtl="0" eaLnBrk="1" fontAlgn="base" latinLnBrk="0" hangingPunct="1">
                <a:lnSpc>
                  <a:spcPct val="100000"/>
                </a:lnSpc>
                <a:spcBef>
                  <a:spcPct val="0"/>
                </a:spcBef>
                <a:spcAft>
                  <a:spcPts val="1200"/>
                </a:spcAft>
                <a:buClrTx/>
                <a:buSzTx/>
                <a:tabLst/>
                <a:defRPr/>
              </a:pPr>
              <a:r>
                <a:rPr kumimoji="0" lang="en-GB" b="0" i="0" u="none" strike="noStrike" kern="1200" cap="none" spc="0" normalizeH="0" baseline="0" noProof="0" dirty="0">
                  <a:ln>
                    <a:noFill/>
                  </a:ln>
                  <a:solidFill>
                    <a:srgbClr val="C00000"/>
                  </a:solidFill>
                  <a:effectLst/>
                  <a:uLnTx/>
                  <a:uFillTx/>
                  <a:latin typeface="Arial" panose="020B0604020202020204"/>
                  <a:ea typeface="+mn-ea"/>
                  <a:cs typeface="+mn-cs"/>
                </a:rPr>
                <a:t>See the Proposal Writing Training Course!</a:t>
              </a:r>
            </a:p>
          </p:txBody>
        </p:sp>
      </p:grpSp>
    </p:spTree>
    <p:extLst>
      <p:ext uri="{BB962C8B-B14F-4D97-AF65-F5344CB8AC3E}">
        <p14:creationId xmlns:p14="http://schemas.microsoft.com/office/powerpoint/2010/main" val="331111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C4A2B-B9C7-AAE3-50B1-B825097C1703}"/>
              </a:ext>
            </a:extLst>
          </p:cNvPr>
          <p:cNvSpPr>
            <a:spLocks noGrp="1"/>
          </p:cNvSpPr>
          <p:nvPr>
            <p:ph type="title"/>
          </p:nvPr>
        </p:nvSpPr>
        <p:spPr/>
        <p:txBody>
          <a:bodyPr/>
          <a:lstStyle/>
          <a:p>
            <a:r>
              <a:rPr lang="en-US" dirty="0"/>
              <a:t>Costing Negotiation Point (Example D)</a:t>
            </a:r>
            <a:endParaRPr lang="en-GB" dirty="0"/>
          </a:p>
        </p:txBody>
      </p:sp>
      <p:sp>
        <p:nvSpPr>
          <p:cNvPr id="3" name="Content Placeholder 2">
            <a:extLst>
              <a:ext uri="{FF2B5EF4-FFF2-40B4-BE49-F238E27FC236}">
                <a16:creationId xmlns:a16="http://schemas.microsoft.com/office/drawing/2014/main" id="{C44140C3-3B24-D164-37A8-D71AFF19D28E}"/>
              </a:ext>
            </a:extLst>
          </p:cNvPr>
          <p:cNvSpPr>
            <a:spLocks noGrp="1"/>
          </p:cNvSpPr>
          <p:nvPr>
            <p:ph idx="1"/>
          </p:nvPr>
        </p:nvSpPr>
        <p:spPr>
          <a:xfrm>
            <a:off x="216000" y="1089393"/>
            <a:ext cx="11764800" cy="4857646"/>
          </a:xfrm>
        </p:spPr>
        <p:txBody>
          <a:bodyPr/>
          <a:lstStyle/>
          <a:p>
            <a:pPr algn="just"/>
            <a:r>
              <a:rPr lang="en-GB" b="1" u="sng" dirty="0">
                <a:solidFill>
                  <a:schemeClr val="tx1"/>
                </a:solidFill>
                <a:effectLst/>
                <a:latin typeface="Arial" panose="020B0604020202020204" pitchFamily="34" charset="0"/>
                <a:ea typeface="Arial" panose="020B0604020202020204" pitchFamily="34" charset="0"/>
              </a:rPr>
              <a:t>Negotiation Point:</a:t>
            </a:r>
            <a:r>
              <a:rPr lang="en-GB" b="1" dirty="0">
                <a:solidFill>
                  <a:schemeClr val="tx1"/>
                </a:solidFill>
                <a:effectLst/>
                <a:latin typeface="Arial" panose="020B0604020202020204" pitchFamily="34" charset="0"/>
                <a:ea typeface="Arial" panose="020B0604020202020204" pitchFamily="34" charset="0"/>
              </a:rPr>
              <a:t> Concerning the PSS forms of the Prime, the cost allocated to Other Direct Cost for External Service (EUR </a:t>
            </a:r>
            <a:r>
              <a:rPr lang="en-GB" b="1" dirty="0" err="1">
                <a:solidFill>
                  <a:schemeClr val="tx1"/>
                </a:solidFill>
                <a:effectLst/>
                <a:latin typeface="Arial" panose="020B0604020202020204" pitchFamily="34" charset="0"/>
                <a:ea typeface="Arial" panose="020B0604020202020204" pitchFamily="34" charset="0"/>
              </a:rPr>
              <a:t>xx,xx</a:t>
            </a:r>
            <a:r>
              <a:rPr lang="en-GB" b="1" dirty="0">
                <a:solidFill>
                  <a:schemeClr val="tx1"/>
                </a:solidFill>
                <a:effectLst/>
                <a:latin typeface="Arial" panose="020B0604020202020204" pitchFamily="34" charset="0"/>
                <a:ea typeface="Arial" panose="020B0604020202020204" pitchFamily="34" charset="0"/>
              </a:rPr>
              <a:t>) are presented under Exhibit A. However, they are not sufficiently detailed nor justified. Subcontractor A is included as External Services, which is considered not correct, as there is no description of the work assigned to them and it is therefore difficult to assess the related costs. This point shall be clarified and corrected.</a:t>
            </a:r>
            <a:endParaRPr lang="en-GB" dirty="0">
              <a:solidFill>
                <a:schemeClr val="tx1"/>
              </a:solidFill>
              <a:effectLst/>
              <a:latin typeface="Times New Roman" panose="02020603050405020304" pitchFamily="18" charset="0"/>
              <a:ea typeface="Times New Roman" panose="02020603050405020304" pitchFamily="18" charset="0"/>
            </a:endParaRPr>
          </a:p>
          <a:p>
            <a:pPr algn="just"/>
            <a:r>
              <a:rPr lang="en-GB" b="1" i="1" u="sng" dirty="0">
                <a:solidFill>
                  <a:schemeClr val="tx1"/>
                </a:solidFill>
                <a:effectLst/>
                <a:latin typeface="Arial" panose="020B0604020202020204" pitchFamily="34" charset="0"/>
                <a:ea typeface="Arial" panose="020B0604020202020204" pitchFamily="34" charset="0"/>
              </a:rPr>
              <a:t>The Bidder is requested to provide an updated set of PSS forms to address the points mentioned above. </a:t>
            </a:r>
            <a:endParaRPr lang="en-GB" b="1" i="1" u="sng" dirty="0">
              <a:solidFill>
                <a:schemeClr val="tx1"/>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dirty="0"/>
          </a:p>
        </p:txBody>
      </p:sp>
      <p:sp>
        <p:nvSpPr>
          <p:cNvPr id="2" name="Content Placeholder 5">
            <a:extLst>
              <a:ext uri="{FF2B5EF4-FFF2-40B4-BE49-F238E27FC236}">
                <a16:creationId xmlns:a16="http://schemas.microsoft.com/office/drawing/2014/main" id="{04E2DD50-54D5-B546-C420-FA6F4B2C2064}"/>
              </a:ext>
            </a:extLst>
          </p:cNvPr>
          <p:cNvSpPr txBox="1">
            <a:spLocks/>
          </p:cNvSpPr>
          <p:nvPr/>
        </p:nvSpPr>
        <p:spPr bwMode="auto">
          <a:xfrm>
            <a:off x="244538" y="3518216"/>
            <a:ext cx="11736262" cy="253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marL="285750" indent="-285750">
              <a:buClr>
                <a:schemeClr val="accent1">
                  <a:lumMod val="75000"/>
                </a:schemeClr>
              </a:buClr>
              <a:buFont typeface="Wingdings" panose="05000000000000000000" pitchFamily="2" charset="2"/>
              <a:buChar char="Ø"/>
            </a:pPr>
            <a:r>
              <a:rPr lang="en-GB" altLang="en-US" kern="0" dirty="0">
                <a:solidFill>
                  <a:schemeClr val="tx2"/>
                </a:solidFill>
              </a:rPr>
              <a:t>Exhibit A : Details the cost allocated to hardware and services: </a:t>
            </a:r>
            <a:r>
              <a:rPr lang="en-US" altLang="en-US" kern="0" dirty="0">
                <a:solidFill>
                  <a:schemeClr val="tx2"/>
                </a:solidFill>
              </a:rPr>
              <a:t>justified by scope of work? Not representing infrastructure? Not representing ‘normal work’ items? Sufficiently identified? Reasonable cost?</a:t>
            </a:r>
          </a:p>
          <a:p>
            <a:pPr marL="285750" indent="-285750" algn="l" rtl="0" fontAlgn="base">
              <a:buClr>
                <a:schemeClr val="accent1">
                  <a:lumMod val="75000"/>
                </a:schemeClr>
              </a:buClr>
              <a:buFont typeface="Wingdings" panose="05000000000000000000" pitchFamily="2" charset="2"/>
              <a:buChar char="Ø"/>
            </a:pPr>
            <a:r>
              <a:rPr lang="en-GB" altLang="en-US" kern="0" dirty="0">
                <a:solidFill>
                  <a:schemeClr val="tx2"/>
                </a:solidFill>
              </a:rPr>
              <a:t>TIPS: Cost must be detailed and verifiable against current market price</a:t>
            </a:r>
            <a:endParaRPr lang="en-US" altLang="en-US" kern="0" dirty="0">
              <a:solidFill>
                <a:schemeClr val="tx2"/>
              </a:solidFill>
            </a:endParaRPr>
          </a:p>
          <a:p>
            <a:pPr marL="285750" indent="-285750">
              <a:buClr>
                <a:schemeClr val="accent1">
                  <a:lumMod val="75000"/>
                </a:schemeClr>
              </a:buClr>
              <a:buFont typeface="Wingdings" panose="05000000000000000000" pitchFamily="2" charset="2"/>
              <a:buChar char="Ø"/>
            </a:pPr>
            <a:r>
              <a:rPr lang="en-GB" altLang="en-US" kern="0" dirty="0">
                <a:solidFill>
                  <a:schemeClr val="tx2"/>
                </a:solidFill>
              </a:rPr>
              <a:t>External Services: </a:t>
            </a:r>
            <a:r>
              <a:rPr lang="en-US" altLang="en-US" kern="0" dirty="0">
                <a:solidFill>
                  <a:schemeClr val="tx2"/>
                </a:solidFill>
              </a:rPr>
              <a:t>clearly described? Clearly needed? Value for money? Referenced in the proposal?</a:t>
            </a:r>
            <a:endParaRPr lang="en-GB" altLang="en-US" kern="0" dirty="0">
              <a:solidFill>
                <a:schemeClr val="tx2"/>
              </a:solidFill>
            </a:endParaRPr>
          </a:p>
          <a:p>
            <a:pPr marL="285750" indent="-285750" algn="l" rtl="0" fontAlgn="base">
              <a:buClr>
                <a:schemeClr val="accent1">
                  <a:lumMod val="75000"/>
                </a:schemeClr>
              </a:buClr>
              <a:buFont typeface="Wingdings" panose="05000000000000000000" pitchFamily="2" charset="2"/>
              <a:buChar char="Ø"/>
            </a:pPr>
            <a:r>
              <a:rPr lang="en-GB" kern="0" dirty="0">
                <a:solidFill>
                  <a:schemeClr val="tx2"/>
                </a:solidFill>
              </a:rPr>
              <a:t> TIPS: allowed in case of purchasing the services of a testing facility (i.e., there is no specific work assigned to a sub-contractor) – or the services of a data delivery platform</a:t>
            </a:r>
          </a:p>
        </p:txBody>
      </p:sp>
      <p:grpSp>
        <p:nvGrpSpPr>
          <p:cNvPr id="5" name="Group 4">
            <a:extLst>
              <a:ext uri="{FF2B5EF4-FFF2-40B4-BE49-F238E27FC236}">
                <a16:creationId xmlns:a16="http://schemas.microsoft.com/office/drawing/2014/main" id="{183714F4-B50A-5339-B28A-999DA7333481}"/>
              </a:ext>
            </a:extLst>
          </p:cNvPr>
          <p:cNvGrpSpPr/>
          <p:nvPr/>
        </p:nvGrpSpPr>
        <p:grpSpPr>
          <a:xfrm>
            <a:off x="6938010" y="5612130"/>
            <a:ext cx="5213429" cy="847514"/>
            <a:chOff x="3168044" y="1171298"/>
            <a:chExt cx="5661631" cy="914400"/>
          </a:xfrm>
        </p:grpSpPr>
        <p:grpSp>
          <p:nvGrpSpPr>
            <p:cNvPr id="6" name="Group 5">
              <a:extLst>
                <a:ext uri="{FF2B5EF4-FFF2-40B4-BE49-F238E27FC236}">
                  <a16:creationId xmlns:a16="http://schemas.microsoft.com/office/drawing/2014/main" id="{27E1D506-68CC-F9D5-DF73-F0374D98598B}"/>
                </a:ext>
              </a:extLst>
            </p:cNvPr>
            <p:cNvGrpSpPr/>
            <p:nvPr/>
          </p:nvGrpSpPr>
          <p:grpSpPr>
            <a:xfrm>
              <a:off x="3168044" y="1171298"/>
              <a:ext cx="914400" cy="914400"/>
              <a:chOff x="3168044" y="1112699"/>
              <a:chExt cx="914400" cy="914400"/>
            </a:xfrm>
          </p:grpSpPr>
          <p:sp>
            <p:nvSpPr>
              <p:cNvPr id="8" name="Rectangle 7">
                <a:extLst>
                  <a:ext uri="{FF2B5EF4-FFF2-40B4-BE49-F238E27FC236}">
                    <a16:creationId xmlns:a16="http://schemas.microsoft.com/office/drawing/2014/main" id="{D89918DA-9EFB-8953-594B-9608033F5A76}"/>
                  </a:ext>
                </a:extLst>
              </p:cNvPr>
              <p:cNvSpPr/>
              <p:nvPr/>
            </p:nvSpPr>
            <p:spPr>
              <a:xfrm>
                <a:off x="3168044" y="1112699"/>
                <a:ext cx="914400" cy="914400"/>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E7E8E3"/>
                  </a:solidFill>
                  <a:effectLst/>
                  <a:uLnTx/>
                  <a:uFillTx/>
                  <a:latin typeface="Arial" panose="020B0604020202020204"/>
                  <a:ea typeface="+mn-ea"/>
                  <a:cs typeface="+mn-cs"/>
                </a:endParaRPr>
              </a:p>
            </p:txBody>
          </p:sp>
          <p:pic>
            <p:nvPicPr>
              <p:cNvPr id="9" name="Graphic 8" descr="Exclamation mark with solid fill">
                <a:extLst>
                  <a:ext uri="{FF2B5EF4-FFF2-40B4-BE49-F238E27FC236}">
                    <a16:creationId xmlns:a16="http://schemas.microsoft.com/office/drawing/2014/main" id="{9ABA20F3-B3F9-19AA-7710-5A6E80D1C7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8044" y="1112699"/>
                <a:ext cx="914400" cy="914400"/>
              </a:xfrm>
              <a:prstGeom prst="rect">
                <a:avLst/>
              </a:prstGeom>
            </p:spPr>
          </p:pic>
        </p:grpSp>
        <p:sp>
          <p:nvSpPr>
            <p:cNvPr id="7" name="Rectangle 6">
              <a:extLst>
                <a:ext uri="{FF2B5EF4-FFF2-40B4-BE49-F238E27FC236}">
                  <a16:creationId xmlns:a16="http://schemas.microsoft.com/office/drawing/2014/main" id="{33DEDF4C-5A74-7B9C-24FE-DAB05C6DD119}"/>
                </a:ext>
              </a:extLst>
            </p:cNvPr>
            <p:cNvSpPr/>
            <p:nvPr/>
          </p:nvSpPr>
          <p:spPr>
            <a:xfrm>
              <a:off x="4082444" y="1171298"/>
              <a:ext cx="4747231" cy="9144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lvl="0" algn="ctr" defTabSz="914400" rtl="0" eaLnBrk="1" fontAlgn="base" latinLnBrk="0" hangingPunct="1">
                <a:lnSpc>
                  <a:spcPct val="100000"/>
                </a:lnSpc>
                <a:spcBef>
                  <a:spcPct val="0"/>
                </a:spcBef>
                <a:spcAft>
                  <a:spcPts val="1200"/>
                </a:spcAft>
                <a:buClrTx/>
                <a:buSzTx/>
                <a:tabLst/>
                <a:defRPr/>
              </a:pPr>
              <a:r>
                <a:rPr kumimoji="0" lang="en-GB" b="0" i="0" u="none" strike="noStrike" kern="1200" cap="none" spc="0" normalizeH="0" baseline="0" noProof="0" dirty="0">
                  <a:ln>
                    <a:noFill/>
                  </a:ln>
                  <a:solidFill>
                    <a:srgbClr val="C00000"/>
                  </a:solidFill>
                  <a:effectLst/>
                  <a:uLnTx/>
                  <a:uFillTx/>
                  <a:latin typeface="Arial" panose="020B0604020202020204"/>
                  <a:ea typeface="+mn-ea"/>
                  <a:cs typeface="+mn-cs"/>
                </a:rPr>
                <a:t>See the Proposal Writing Training Course!</a:t>
              </a:r>
            </a:p>
          </p:txBody>
        </p:sp>
      </p:grpSp>
    </p:spTree>
    <p:extLst>
      <p:ext uri="{BB962C8B-B14F-4D97-AF65-F5344CB8AC3E}">
        <p14:creationId xmlns:p14="http://schemas.microsoft.com/office/powerpoint/2010/main" val="3292373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6F105-B638-7535-2CC4-70BC075B1E71}"/>
              </a:ext>
            </a:extLst>
          </p:cNvPr>
          <p:cNvSpPr txBox="1"/>
          <p:nvPr/>
        </p:nvSpPr>
        <p:spPr>
          <a:xfrm>
            <a:off x="550069" y="3136613"/>
            <a:ext cx="11125200" cy="584775"/>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a:ea typeface="+mn-ea"/>
                <a:cs typeface="Arial"/>
              </a:rPr>
              <a:t>Annexes to the MoM document</a:t>
            </a:r>
            <a:endParaRPr kumimoji="0" lang="en-GB" sz="3200" b="0" i="0" u="none" strike="noStrike" kern="1200" cap="none" spc="0" normalizeH="0" baseline="0" noProof="0" dirty="0">
              <a:ln>
                <a:noFill/>
              </a:ln>
              <a:solidFill>
                <a:srgbClr val="FEFFFF"/>
              </a:solidFill>
              <a:effectLst/>
              <a:uLnTx/>
              <a:uFillTx/>
              <a:latin typeface="Arial"/>
              <a:ea typeface="+mn-ea"/>
              <a:cs typeface="Arial"/>
            </a:endParaRPr>
          </a:p>
        </p:txBody>
      </p:sp>
    </p:spTree>
    <p:extLst>
      <p:ext uri="{BB962C8B-B14F-4D97-AF65-F5344CB8AC3E}">
        <p14:creationId xmlns:p14="http://schemas.microsoft.com/office/powerpoint/2010/main" val="31395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BDF8-783C-A1CA-3FB7-09E3A1414059}"/>
              </a:ext>
            </a:extLst>
          </p:cNvPr>
          <p:cNvSpPr>
            <a:spLocks noGrp="1"/>
          </p:cNvSpPr>
          <p:nvPr>
            <p:ph type="title"/>
          </p:nvPr>
        </p:nvSpPr>
        <p:spPr/>
        <p:txBody>
          <a:bodyPr/>
          <a:lstStyle/>
          <a:p>
            <a:r>
              <a:rPr lang="en-US" dirty="0"/>
              <a:t>Mandatory Annexes – Summary Table</a:t>
            </a:r>
            <a:endParaRPr lang="en-GB" dirty="0"/>
          </a:p>
        </p:txBody>
      </p:sp>
      <p:pic>
        <p:nvPicPr>
          <p:cNvPr id="6" name="Picture 5">
            <a:extLst>
              <a:ext uri="{FF2B5EF4-FFF2-40B4-BE49-F238E27FC236}">
                <a16:creationId xmlns:a16="http://schemas.microsoft.com/office/drawing/2014/main" id="{F5A961EC-0477-4CD3-9187-B4D56358E6F6}"/>
              </a:ext>
            </a:extLst>
          </p:cNvPr>
          <p:cNvPicPr>
            <a:picLocks noChangeAspect="1"/>
          </p:cNvPicPr>
          <p:nvPr/>
        </p:nvPicPr>
        <p:blipFill rotWithShape="1">
          <a:blip r:embed="rId2"/>
          <a:srcRect b="1573"/>
          <a:stretch/>
        </p:blipFill>
        <p:spPr>
          <a:xfrm>
            <a:off x="3537392" y="909380"/>
            <a:ext cx="5150555" cy="5516819"/>
          </a:xfrm>
          <a:prstGeom prst="rect">
            <a:avLst/>
          </a:prstGeom>
        </p:spPr>
      </p:pic>
      <p:sp>
        <p:nvSpPr>
          <p:cNvPr id="7" name="Left Brace 6">
            <a:extLst>
              <a:ext uri="{FF2B5EF4-FFF2-40B4-BE49-F238E27FC236}">
                <a16:creationId xmlns:a16="http://schemas.microsoft.com/office/drawing/2014/main" id="{82457553-27B0-8599-9A99-8600A5C58A01}"/>
              </a:ext>
            </a:extLst>
          </p:cNvPr>
          <p:cNvSpPr/>
          <p:nvPr/>
        </p:nvSpPr>
        <p:spPr>
          <a:xfrm rot="10800000">
            <a:off x="8687946" y="4187825"/>
            <a:ext cx="663293" cy="11969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8" name="TextBox 7">
            <a:extLst>
              <a:ext uri="{FF2B5EF4-FFF2-40B4-BE49-F238E27FC236}">
                <a16:creationId xmlns:a16="http://schemas.microsoft.com/office/drawing/2014/main" id="{B7F7B0C5-DB94-997B-54C5-E685717115A1}"/>
              </a:ext>
            </a:extLst>
          </p:cNvPr>
          <p:cNvSpPr txBox="1"/>
          <p:nvPr/>
        </p:nvSpPr>
        <p:spPr>
          <a:xfrm>
            <a:off x="9426718" y="4601647"/>
            <a:ext cx="2798620" cy="369332"/>
          </a:xfrm>
          <a:prstGeom prst="rect">
            <a:avLst/>
          </a:prstGeom>
          <a:noFill/>
        </p:spPr>
        <p:txBody>
          <a:bodyPr wrap="square" rtlCol="0">
            <a:spAutoFit/>
          </a:bodyPr>
          <a:lstStyle/>
          <a:p>
            <a:pPr algn="ctr"/>
            <a:r>
              <a:rPr lang="en-US" dirty="0">
                <a:solidFill>
                  <a:srgbClr val="8197A6"/>
                </a:solidFill>
                <a:latin typeface="Arial" panose="020B0604020202020204" pitchFamily="34" charset="0"/>
                <a:ea typeface="MS PGothic" pitchFamily="34" charset="-128"/>
                <a:cs typeface="Arial" panose="020B0604020202020204" pitchFamily="34" charset="0"/>
              </a:rPr>
              <a:t>Can be the same person</a:t>
            </a:r>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91375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273FF-D4FE-D2F3-949E-225B3DE2E925}"/>
              </a:ext>
            </a:extLst>
          </p:cNvPr>
          <p:cNvSpPr>
            <a:spLocks noGrp="1"/>
          </p:cNvSpPr>
          <p:nvPr>
            <p:ph type="title"/>
          </p:nvPr>
        </p:nvSpPr>
        <p:spPr>
          <a:xfrm>
            <a:off x="216000" y="154800"/>
            <a:ext cx="10108800" cy="565200"/>
          </a:xfrm>
        </p:spPr>
        <p:txBody>
          <a:bodyPr/>
          <a:lstStyle/>
          <a:p>
            <a:r>
              <a:rPr lang="en-US" dirty="0"/>
              <a:t>Mandatory Annexes – Milestone Payment Plan</a:t>
            </a:r>
            <a:endParaRPr lang="en-GB" dirty="0"/>
          </a:p>
        </p:txBody>
      </p:sp>
      <p:pic>
        <p:nvPicPr>
          <p:cNvPr id="8" name="Picture 7">
            <a:extLst>
              <a:ext uri="{FF2B5EF4-FFF2-40B4-BE49-F238E27FC236}">
                <a16:creationId xmlns:a16="http://schemas.microsoft.com/office/drawing/2014/main" id="{410B77F1-F4EB-2C2C-33C2-83793858ED6D}"/>
              </a:ext>
            </a:extLst>
          </p:cNvPr>
          <p:cNvPicPr>
            <a:picLocks noChangeAspect="1"/>
          </p:cNvPicPr>
          <p:nvPr/>
        </p:nvPicPr>
        <p:blipFill>
          <a:blip r:embed="rId3"/>
          <a:stretch>
            <a:fillRect/>
          </a:stretch>
        </p:blipFill>
        <p:spPr>
          <a:xfrm>
            <a:off x="2673489" y="914400"/>
            <a:ext cx="6878360" cy="5484000"/>
          </a:xfrm>
          <a:prstGeom prst="rect">
            <a:avLst/>
          </a:prstGeom>
        </p:spPr>
      </p:pic>
      <p:sp>
        <p:nvSpPr>
          <p:cNvPr id="2" name="TextBox 1">
            <a:extLst>
              <a:ext uri="{FF2B5EF4-FFF2-40B4-BE49-F238E27FC236}">
                <a16:creationId xmlns:a16="http://schemas.microsoft.com/office/drawing/2014/main" id="{95180B50-F1D6-B168-5EA1-25818B62C8AE}"/>
              </a:ext>
            </a:extLst>
          </p:cNvPr>
          <p:cNvSpPr txBox="1"/>
          <p:nvPr/>
        </p:nvSpPr>
        <p:spPr>
          <a:xfrm>
            <a:off x="9551849" y="1873135"/>
            <a:ext cx="2798620" cy="646331"/>
          </a:xfrm>
          <a:prstGeom prst="rect">
            <a:avLst/>
          </a:prstGeom>
          <a:noFill/>
        </p:spPr>
        <p:txBody>
          <a:bodyPr wrap="square" rtlCol="0">
            <a:spAutoFit/>
          </a:bodyPr>
          <a:lstStyle/>
          <a:p>
            <a:pPr algn="ctr"/>
            <a:r>
              <a:rPr lang="en-US" dirty="0">
                <a:solidFill>
                  <a:schemeClr val="accent4"/>
                </a:solidFill>
                <a:latin typeface="Arial" panose="020B0604020202020204" pitchFamily="34" charset="0"/>
                <a:ea typeface="MS PGothic" pitchFamily="34" charset="-128"/>
                <a:cs typeface="Arial" panose="020B0604020202020204" pitchFamily="34" charset="0"/>
              </a:rPr>
              <a:t>In finalized MoM, these should be actual dates</a:t>
            </a:r>
            <a:endParaRPr lang="en-GB" dirty="0">
              <a:solidFill>
                <a:schemeClr val="accent4"/>
              </a:solidFill>
              <a:latin typeface="Arial" panose="020B0604020202020204" pitchFamily="34" charset="0"/>
              <a:ea typeface="MS PGothic" pitchFamily="34" charset="-128"/>
              <a:cs typeface="Arial" panose="020B0604020202020204" pitchFamily="34" charset="0"/>
            </a:endParaRPr>
          </a:p>
        </p:txBody>
      </p:sp>
      <p:sp>
        <p:nvSpPr>
          <p:cNvPr id="4" name="Rectangle 3">
            <a:extLst>
              <a:ext uri="{FF2B5EF4-FFF2-40B4-BE49-F238E27FC236}">
                <a16:creationId xmlns:a16="http://schemas.microsoft.com/office/drawing/2014/main" id="{37D4BDE3-8A97-E44F-4785-9641F5808E07}"/>
              </a:ext>
            </a:extLst>
          </p:cNvPr>
          <p:cNvSpPr/>
          <p:nvPr/>
        </p:nvSpPr>
        <p:spPr>
          <a:xfrm>
            <a:off x="5867399" y="1309414"/>
            <a:ext cx="1152525" cy="232913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5F85E132-659B-9139-1324-343BA6A93D7E}"/>
              </a:ext>
            </a:extLst>
          </p:cNvPr>
          <p:cNvCxnSpPr/>
          <p:nvPr/>
        </p:nvCxnSpPr>
        <p:spPr>
          <a:xfrm>
            <a:off x="7019924" y="2196301"/>
            <a:ext cx="2727326"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79633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9C9C-0CD9-33BD-93D3-CB28891667E2}"/>
              </a:ext>
            </a:extLst>
          </p:cNvPr>
          <p:cNvSpPr>
            <a:spLocks noGrp="1"/>
          </p:cNvSpPr>
          <p:nvPr>
            <p:ph type="title"/>
          </p:nvPr>
        </p:nvSpPr>
        <p:spPr/>
        <p:txBody>
          <a:bodyPr/>
          <a:lstStyle/>
          <a:p>
            <a:r>
              <a:rPr lang="en-US" dirty="0"/>
              <a:t>Mandatory Annexes – List of Deliverables Table</a:t>
            </a:r>
            <a:endParaRPr lang="en-GB" dirty="0"/>
          </a:p>
        </p:txBody>
      </p:sp>
      <p:pic>
        <p:nvPicPr>
          <p:cNvPr id="6" name="Picture 5">
            <a:extLst>
              <a:ext uri="{FF2B5EF4-FFF2-40B4-BE49-F238E27FC236}">
                <a16:creationId xmlns:a16="http://schemas.microsoft.com/office/drawing/2014/main" id="{18954062-769B-E037-413F-5DEA7A7B3C4E}"/>
              </a:ext>
            </a:extLst>
          </p:cNvPr>
          <p:cNvPicPr>
            <a:picLocks noChangeAspect="1"/>
          </p:cNvPicPr>
          <p:nvPr/>
        </p:nvPicPr>
        <p:blipFill>
          <a:blip r:embed="rId2"/>
          <a:stretch>
            <a:fillRect/>
          </a:stretch>
        </p:blipFill>
        <p:spPr>
          <a:xfrm>
            <a:off x="2164006" y="1695208"/>
            <a:ext cx="7897327" cy="3467584"/>
          </a:xfrm>
          <a:prstGeom prst="rect">
            <a:avLst/>
          </a:prstGeom>
        </p:spPr>
      </p:pic>
      <p:sp>
        <p:nvSpPr>
          <p:cNvPr id="7" name="TextBox 6">
            <a:extLst>
              <a:ext uri="{FF2B5EF4-FFF2-40B4-BE49-F238E27FC236}">
                <a16:creationId xmlns:a16="http://schemas.microsoft.com/office/drawing/2014/main" id="{9CD3E7E6-19B4-E29D-C25C-C5F033D141DF}"/>
              </a:ext>
            </a:extLst>
          </p:cNvPr>
          <p:cNvSpPr txBox="1"/>
          <p:nvPr/>
        </p:nvSpPr>
        <p:spPr>
          <a:xfrm>
            <a:off x="3054575" y="4793460"/>
            <a:ext cx="248786" cy="369332"/>
          </a:xfrm>
          <a:prstGeom prst="rect">
            <a:avLst/>
          </a:prstGeom>
          <a:noFill/>
        </p:spPr>
        <p:txBody>
          <a:bodyPr wrap="none" rtlCol="0">
            <a:spAutoFit/>
          </a:bodyPr>
          <a:lstStyle/>
          <a:p>
            <a:pPr algn="l"/>
            <a:r>
              <a:rPr lang="en-GB" dirty="0">
                <a:solidFill>
                  <a:srgbClr val="000000"/>
                </a:solidFill>
                <a:latin typeface="Arial" panose="020B0604020202020204" pitchFamily="34" charset="0"/>
                <a:ea typeface="MS PGothic" pitchFamily="34" charset="-128"/>
                <a:cs typeface="Arial" panose="020B0604020202020204" pitchFamily="34" charset="0"/>
              </a:rPr>
              <a:t>⁞</a:t>
            </a:r>
          </a:p>
        </p:txBody>
      </p:sp>
      <p:sp>
        <p:nvSpPr>
          <p:cNvPr id="8" name="TextBox 7">
            <a:extLst>
              <a:ext uri="{FF2B5EF4-FFF2-40B4-BE49-F238E27FC236}">
                <a16:creationId xmlns:a16="http://schemas.microsoft.com/office/drawing/2014/main" id="{B9B5E8B8-34F1-9A21-5936-1093D41B4D0C}"/>
              </a:ext>
            </a:extLst>
          </p:cNvPr>
          <p:cNvSpPr txBox="1"/>
          <p:nvPr/>
        </p:nvSpPr>
        <p:spPr>
          <a:xfrm>
            <a:off x="5550125" y="4793460"/>
            <a:ext cx="248786" cy="369332"/>
          </a:xfrm>
          <a:prstGeom prst="rect">
            <a:avLst/>
          </a:prstGeom>
          <a:noFill/>
        </p:spPr>
        <p:txBody>
          <a:bodyPr wrap="none" rtlCol="0">
            <a:spAutoFit/>
          </a:bodyPr>
          <a:lstStyle/>
          <a:p>
            <a:pPr algn="l"/>
            <a:r>
              <a:rPr lang="en-GB" dirty="0">
                <a:solidFill>
                  <a:srgbClr val="000000"/>
                </a:solidFill>
                <a:latin typeface="Arial" panose="020B0604020202020204" pitchFamily="34" charset="0"/>
                <a:ea typeface="MS PGothic" pitchFamily="34" charset="-128"/>
                <a:cs typeface="Arial" panose="020B0604020202020204" pitchFamily="34" charset="0"/>
              </a:rPr>
              <a:t>⁞</a:t>
            </a:r>
          </a:p>
        </p:txBody>
      </p:sp>
      <p:sp>
        <p:nvSpPr>
          <p:cNvPr id="9" name="TextBox 8">
            <a:extLst>
              <a:ext uri="{FF2B5EF4-FFF2-40B4-BE49-F238E27FC236}">
                <a16:creationId xmlns:a16="http://schemas.microsoft.com/office/drawing/2014/main" id="{6FF14B40-F24A-D04B-57FD-EC0997911DBC}"/>
              </a:ext>
            </a:extLst>
          </p:cNvPr>
          <p:cNvSpPr txBox="1"/>
          <p:nvPr/>
        </p:nvSpPr>
        <p:spPr>
          <a:xfrm>
            <a:off x="7556943" y="4793460"/>
            <a:ext cx="248786" cy="369332"/>
          </a:xfrm>
          <a:prstGeom prst="rect">
            <a:avLst/>
          </a:prstGeom>
          <a:noFill/>
        </p:spPr>
        <p:txBody>
          <a:bodyPr wrap="none" rtlCol="0">
            <a:spAutoFit/>
          </a:bodyPr>
          <a:lstStyle/>
          <a:p>
            <a:pPr algn="l"/>
            <a:r>
              <a:rPr lang="en-GB" dirty="0">
                <a:solidFill>
                  <a:srgbClr val="000000"/>
                </a:solidFill>
                <a:latin typeface="Arial" panose="020B0604020202020204" pitchFamily="34" charset="0"/>
                <a:ea typeface="MS PGothic" pitchFamily="34" charset="-128"/>
                <a:cs typeface="Arial" panose="020B0604020202020204" pitchFamily="34" charset="0"/>
              </a:rPr>
              <a:t>⁞</a:t>
            </a:r>
          </a:p>
        </p:txBody>
      </p:sp>
      <p:sp>
        <p:nvSpPr>
          <p:cNvPr id="10" name="TextBox 9">
            <a:extLst>
              <a:ext uri="{FF2B5EF4-FFF2-40B4-BE49-F238E27FC236}">
                <a16:creationId xmlns:a16="http://schemas.microsoft.com/office/drawing/2014/main" id="{072B2F79-9FD1-3281-BBB3-0F14B08C5641}"/>
              </a:ext>
            </a:extLst>
          </p:cNvPr>
          <p:cNvSpPr txBox="1"/>
          <p:nvPr/>
        </p:nvSpPr>
        <p:spPr>
          <a:xfrm>
            <a:off x="9046370" y="4793460"/>
            <a:ext cx="248786" cy="369332"/>
          </a:xfrm>
          <a:prstGeom prst="rect">
            <a:avLst/>
          </a:prstGeom>
          <a:noFill/>
        </p:spPr>
        <p:txBody>
          <a:bodyPr wrap="none" rtlCol="0">
            <a:spAutoFit/>
          </a:bodyPr>
          <a:lstStyle/>
          <a:p>
            <a:pPr algn="l"/>
            <a:r>
              <a:rPr lang="en-GB" dirty="0">
                <a:solidFill>
                  <a:srgbClr val="000000"/>
                </a:solidFill>
                <a:latin typeface="Arial" panose="020B0604020202020204" pitchFamily="34" charset="0"/>
                <a:ea typeface="MS PGothic" pitchFamily="34" charset="-128"/>
                <a:cs typeface="Arial" panose="020B0604020202020204" pitchFamily="34" charset="0"/>
              </a:rPr>
              <a:t>⁞</a:t>
            </a:r>
          </a:p>
        </p:txBody>
      </p:sp>
    </p:spTree>
    <p:extLst>
      <p:ext uri="{BB962C8B-B14F-4D97-AF65-F5344CB8AC3E}">
        <p14:creationId xmlns:p14="http://schemas.microsoft.com/office/powerpoint/2010/main" val="114610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9C2A-D2A4-79D5-70BE-44BC93CD1203}"/>
              </a:ext>
            </a:extLst>
          </p:cNvPr>
          <p:cNvSpPr>
            <a:spLocks noGrp="1"/>
          </p:cNvSpPr>
          <p:nvPr>
            <p:ph type="title"/>
          </p:nvPr>
        </p:nvSpPr>
        <p:spPr/>
        <p:txBody>
          <a:bodyPr/>
          <a:lstStyle/>
          <a:p>
            <a:r>
              <a:rPr lang="en-US" dirty="0"/>
              <a:t>MoM Finalization</a:t>
            </a:r>
            <a:endParaRPr lang="en-GB" dirty="0"/>
          </a:p>
        </p:txBody>
      </p:sp>
      <p:sp>
        <p:nvSpPr>
          <p:cNvPr id="3" name="Content Placeholder 2">
            <a:extLst>
              <a:ext uri="{FF2B5EF4-FFF2-40B4-BE49-F238E27FC236}">
                <a16:creationId xmlns:a16="http://schemas.microsoft.com/office/drawing/2014/main" id="{5E7ADE1D-6E4E-6F31-BFF8-C27B6772F5DA}"/>
              </a:ext>
            </a:extLst>
          </p:cNvPr>
          <p:cNvSpPr>
            <a:spLocks noGrp="1"/>
          </p:cNvSpPr>
          <p:nvPr>
            <p:ph idx="1"/>
          </p:nvPr>
        </p:nvSpPr>
        <p:spPr>
          <a:xfrm>
            <a:off x="219601" y="1314450"/>
            <a:ext cx="6333600" cy="4895746"/>
          </a:xfrm>
        </p:spPr>
        <p:txBody>
          <a:bodyPr/>
          <a:lstStyle/>
          <a:p>
            <a:pPr marL="285750" indent="-285750">
              <a:buFont typeface="Arial" panose="020B0604020202020204" pitchFamily="34" charset="0"/>
              <a:buChar char="•"/>
            </a:pPr>
            <a:r>
              <a:rPr lang="en-US" dirty="0">
                <a:solidFill>
                  <a:schemeClr val="tx1"/>
                </a:solidFill>
              </a:rPr>
              <a:t>The negotiation phase goes on until all the negotiation points are clarified to the satisfaction of ESA, and all the decisions and requested information is clearly inserted in the MoM. Note ESA aim for a maximum of 2 negotiation meetings, lack of agreement in this timeframe can lead to the negotiation being declared unsuccessful.</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Once all the negotiation points have been closed, the MoM will be signed by both parties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u="sng" dirty="0">
                <a:solidFill>
                  <a:schemeClr val="tx1"/>
                </a:solidFill>
              </a:rPr>
              <a:t>The Contract Officer will then prepare the final version of the Contract and send to the Bidder for signature</a:t>
            </a:r>
            <a:endParaRPr lang="en-GB" u="sng" dirty="0">
              <a:solidFill>
                <a:schemeClr val="tx1"/>
              </a:solidFill>
            </a:endParaRPr>
          </a:p>
        </p:txBody>
      </p:sp>
      <p:pic>
        <p:nvPicPr>
          <p:cNvPr id="7" name="Picture 6">
            <a:extLst>
              <a:ext uri="{FF2B5EF4-FFF2-40B4-BE49-F238E27FC236}">
                <a16:creationId xmlns:a16="http://schemas.microsoft.com/office/drawing/2014/main" id="{4FB88BFD-27ED-0BCF-F0E1-137F329F4EFE}"/>
              </a:ext>
            </a:extLst>
          </p:cNvPr>
          <p:cNvPicPr>
            <a:picLocks noChangeAspect="1"/>
          </p:cNvPicPr>
          <p:nvPr/>
        </p:nvPicPr>
        <p:blipFill>
          <a:blip r:embed="rId2"/>
          <a:stretch>
            <a:fillRect/>
          </a:stretch>
        </p:blipFill>
        <p:spPr>
          <a:xfrm>
            <a:off x="6553201" y="1055359"/>
            <a:ext cx="5312838" cy="5053520"/>
          </a:xfrm>
          <a:prstGeom prst="rect">
            <a:avLst/>
          </a:prstGeom>
          <a:ln>
            <a:solidFill>
              <a:schemeClr val="tx1"/>
            </a:solidFill>
          </a:ln>
        </p:spPr>
      </p:pic>
    </p:spTree>
    <p:extLst>
      <p:ext uri="{BB962C8B-B14F-4D97-AF65-F5344CB8AC3E}">
        <p14:creationId xmlns:p14="http://schemas.microsoft.com/office/powerpoint/2010/main" val="352252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C04C7-4721-E7E9-74A8-4A461CD2CBC8}"/>
              </a:ext>
            </a:extLst>
          </p:cNvPr>
          <p:cNvSpPr txBox="1"/>
          <p:nvPr/>
        </p:nvSpPr>
        <p:spPr>
          <a:xfrm>
            <a:off x="550069" y="3136613"/>
            <a:ext cx="11125200" cy="584775"/>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a:ea typeface="+mn-ea"/>
                <a:cs typeface="Arial"/>
              </a:rPr>
              <a:t>Part 3: Contract signature &amp; Kick-off </a:t>
            </a:r>
            <a:r>
              <a:rPr lang="en-GB" sz="3200" b="1" dirty="0">
                <a:solidFill>
                  <a:srgbClr val="FEFFFF"/>
                </a:solidFill>
                <a:effectLst>
                  <a:outerShdw blurRad="50800" dist="38100" dir="2700000" algn="tl" rotWithShape="0">
                    <a:prstClr val="black">
                      <a:alpha val="40000"/>
                    </a:prstClr>
                  </a:outerShdw>
                </a:effectLst>
                <a:latin typeface="Arial"/>
                <a:cs typeface="Arial"/>
              </a:rPr>
              <a:t>M</a:t>
            </a:r>
            <a:r>
              <a:rPr kumimoji="0" lang="en-GB" sz="3200" b="1" i="0" u="none" strike="noStrike" kern="1200" cap="none" spc="0" normalizeH="0" baseline="0" noProof="0" dirty="0" err="1">
                <a:ln>
                  <a:noFill/>
                </a:ln>
                <a:solidFill>
                  <a:srgbClr val="FEFFFF"/>
                </a:solidFill>
                <a:effectLst>
                  <a:outerShdw blurRad="50800" dist="38100" dir="2700000" algn="tl" rotWithShape="0">
                    <a:prstClr val="black">
                      <a:alpha val="40000"/>
                    </a:prstClr>
                  </a:outerShdw>
                </a:effectLst>
                <a:uLnTx/>
                <a:uFillTx/>
                <a:latin typeface="Arial"/>
                <a:ea typeface="+mn-ea"/>
                <a:cs typeface="Arial"/>
              </a:rPr>
              <a:t>eeting</a:t>
            </a:r>
            <a:r>
              <a:rPr kumimoji="0" lang="en-GB" sz="3200" b="1"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a:ea typeface="+mn-ea"/>
                <a:cs typeface="Arial"/>
              </a:rPr>
              <a:t> (KOM)</a:t>
            </a:r>
            <a:endParaRPr kumimoji="0" lang="en-GB" sz="1800" b="0" i="0" u="none" strike="noStrike" kern="1200" cap="none" spc="0" normalizeH="0" baseline="0" noProof="0" dirty="0">
              <a:ln>
                <a:noFill/>
              </a:ln>
              <a:solidFill>
                <a:srgbClr val="FEFFFF"/>
              </a:solidFill>
              <a:effectLst/>
              <a:uLnTx/>
              <a:uFillTx/>
              <a:latin typeface="Arial"/>
              <a:ea typeface="+mn-ea"/>
              <a:cs typeface="Arial"/>
            </a:endParaRPr>
          </a:p>
        </p:txBody>
      </p:sp>
    </p:spTree>
    <p:extLst>
      <p:ext uri="{BB962C8B-B14F-4D97-AF65-F5344CB8AC3E}">
        <p14:creationId xmlns:p14="http://schemas.microsoft.com/office/powerpoint/2010/main" val="56758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screenshot, diagram, multimedia software&#10;&#10;Description automatically generated">
            <a:extLst>
              <a:ext uri="{FF2B5EF4-FFF2-40B4-BE49-F238E27FC236}">
                <a16:creationId xmlns:a16="http://schemas.microsoft.com/office/drawing/2014/main" id="{6C9E9907-EFF8-8ABE-85F8-41801BBE6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4" y="995488"/>
            <a:ext cx="12020550" cy="5431322"/>
          </a:xfrm>
          <a:prstGeom prst="rect">
            <a:avLst/>
          </a:prstGeom>
        </p:spPr>
      </p:pic>
      <p:sp>
        <p:nvSpPr>
          <p:cNvPr id="4" name="Title 3">
            <a:extLst>
              <a:ext uri="{FF2B5EF4-FFF2-40B4-BE49-F238E27FC236}">
                <a16:creationId xmlns:a16="http://schemas.microsoft.com/office/drawing/2014/main" id="{3087340F-934F-2513-C822-7D014E878C91}"/>
              </a:ext>
            </a:extLst>
          </p:cNvPr>
          <p:cNvSpPr>
            <a:spLocks noGrp="1"/>
          </p:cNvSpPr>
          <p:nvPr>
            <p:ph type="title"/>
          </p:nvPr>
        </p:nvSpPr>
        <p:spPr/>
        <p:txBody>
          <a:bodyPr/>
          <a:lstStyle/>
          <a:p>
            <a:r>
              <a:rPr lang="en-US" dirty="0"/>
              <a:t>Contracting phase in general timeline</a:t>
            </a:r>
            <a:endParaRPr lang="en-GB" dirty="0"/>
          </a:p>
        </p:txBody>
      </p:sp>
      <p:pic>
        <p:nvPicPr>
          <p:cNvPr id="18" name="Picture 17" descr="A black background with white text&#10;&#10;Description automatically generated with low confidence">
            <a:extLst>
              <a:ext uri="{FF2B5EF4-FFF2-40B4-BE49-F238E27FC236}">
                <a16:creationId xmlns:a16="http://schemas.microsoft.com/office/drawing/2014/main" id="{5C7C0F1B-B14B-4B01-9332-CA62D15E8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354" y="5555072"/>
            <a:ext cx="1436816" cy="876300"/>
          </a:xfrm>
          <a:prstGeom prst="rect">
            <a:avLst/>
          </a:prstGeom>
        </p:spPr>
      </p:pic>
    </p:spTree>
    <p:extLst>
      <p:ext uri="{BB962C8B-B14F-4D97-AF65-F5344CB8AC3E}">
        <p14:creationId xmlns:p14="http://schemas.microsoft.com/office/powerpoint/2010/main" val="191859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D5DB-9B7F-828A-23B1-CCB731A650B9}"/>
              </a:ext>
            </a:extLst>
          </p:cNvPr>
          <p:cNvSpPr>
            <a:spLocks noGrp="1"/>
          </p:cNvSpPr>
          <p:nvPr>
            <p:ph type="title"/>
          </p:nvPr>
        </p:nvSpPr>
        <p:spPr/>
        <p:txBody>
          <a:bodyPr/>
          <a:lstStyle/>
          <a:p>
            <a:r>
              <a:rPr lang="en-US" dirty="0"/>
              <a:t>Disclaimer</a:t>
            </a:r>
            <a:endParaRPr lang="en-GB" dirty="0"/>
          </a:p>
        </p:txBody>
      </p:sp>
      <p:sp>
        <p:nvSpPr>
          <p:cNvPr id="3" name="Content Placeholder 2">
            <a:extLst>
              <a:ext uri="{FF2B5EF4-FFF2-40B4-BE49-F238E27FC236}">
                <a16:creationId xmlns:a16="http://schemas.microsoft.com/office/drawing/2014/main" id="{C3909792-B154-87CA-41A1-A0E36FFBFB5F}"/>
              </a:ext>
            </a:extLst>
          </p:cNvPr>
          <p:cNvSpPr>
            <a:spLocks noGrp="1"/>
          </p:cNvSpPr>
          <p:nvPr>
            <p:ph idx="1"/>
          </p:nvPr>
        </p:nvSpPr>
        <p:spPr>
          <a:xfrm>
            <a:off x="216000" y="1066851"/>
            <a:ext cx="11729593" cy="4724297"/>
          </a:xfrm>
        </p:spPr>
        <p:txBody>
          <a:bodyPr/>
          <a:lstStyle/>
          <a:p>
            <a:pPr>
              <a:lnSpc>
                <a:spcPct val="100000"/>
              </a:lnSpc>
              <a:spcBef>
                <a:spcPct val="0"/>
              </a:spcBef>
              <a:buClrTx/>
            </a:pPr>
            <a:r>
              <a:rPr lang="en-GB" kern="0" dirty="0">
                <a:solidFill>
                  <a:schemeClr val="tx2"/>
                </a:solidFill>
                <a:ea typeface="Verdana" pitchFamily="34" charset="0"/>
                <a:cs typeface="Verdana" pitchFamily="34" charset="0"/>
              </a:rPr>
              <a:t>This presentation material is intended to provide an insight into the negotiation process of activities arising from</a:t>
            </a:r>
          </a:p>
          <a:p>
            <a:pPr>
              <a:lnSpc>
                <a:spcPct val="100000"/>
              </a:lnSpc>
              <a:spcBef>
                <a:spcPct val="0"/>
              </a:spcBef>
              <a:buClrTx/>
            </a:pPr>
            <a:r>
              <a:rPr lang="en-GB" kern="0" dirty="0">
                <a:solidFill>
                  <a:schemeClr val="tx2"/>
                </a:solidFill>
                <a:ea typeface="Verdana" pitchFamily="34" charset="0"/>
                <a:cs typeface="Verdana" pitchFamily="34" charset="0"/>
              </a:rPr>
              <a:t>PECS Call for Proposals only. It is not relevant for other ESA ITTs or calls. </a:t>
            </a:r>
          </a:p>
          <a:p>
            <a:pPr>
              <a:lnSpc>
                <a:spcPct val="100000"/>
              </a:lnSpc>
              <a:spcBef>
                <a:spcPct val="0"/>
              </a:spcBef>
              <a:buClrTx/>
            </a:pPr>
            <a:endParaRPr lang="en-GB" dirty="0">
              <a:solidFill>
                <a:schemeClr val="tx2"/>
              </a:solidFill>
              <a:ea typeface="Verdana" pitchFamily="34" charset="0"/>
              <a:cs typeface="Verdana" pitchFamily="34" charset="0"/>
            </a:endParaRPr>
          </a:p>
          <a:p>
            <a:pPr>
              <a:lnSpc>
                <a:spcPct val="100000"/>
              </a:lnSpc>
              <a:spcBef>
                <a:spcPct val="0"/>
              </a:spcBef>
              <a:buClrTx/>
            </a:pPr>
            <a:r>
              <a:rPr lang="en-GB" kern="0" dirty="0">
                <a:solidFill>
                  <a:schemeClr val="tx2"/>
                </a:solidFill>
                <a:ea typeface="Verdana" pitchFamily="34" charset="0"/>
                <a:cs typeface="Verdana" pitchFamily="34" charset="0"/>
              </a:rPr>
              <a:t>The slides give a generalisation of the process and each case may be slightly different due to the contents of the</a:t>
            </a:r>
          </a:p>
          <a:p>
            <a:pPr>
              <a:lnSpc>
                <a:spcPct val="100000"/>
              </a:lnSpc>
              <a:spcBef>
                <a:spcPct val="0"/>
              </a:spcBef>
              <a:buClrTx/>
            </a:pPr>
            <a:r>
              <a:rPr lang="en-GB" kern="0" dirty="0">
                <a:solidFill>
                  <a:schemeClr val="tx2"/>
                </a:solidFill>
                <a:ea typeface="Verdana" pitchFamily="34" charset="0"/>
                <a:cs typeface="Verdana" pitchFamily="34" charset="0"/>
              </a:rPr>
              <a:t>proposal and specifics of the </a:t>
            </a:r>
            <a:r>
              <a:rPr lang="en-GB" kern="0" dirty="0" err="1">
                <a:solidFill>
                  <a:schemeClr val="tx2"/>
                </a:solidFill>
                <a:ea typeface="Verdana" pitchFamily="34" charset="0"/>
                <a:cs typeface="Verdana" pitchFamily="34" charset="0"/>
              </a:rPr>
              <a:t>CfP</a:t>
            </a:r>
            <a:r>
              <a:rPr lang="en-GB" kern="0" dirty="0">
                <a:solidFill>
                  <a:schemeClr val="tx2"/>
                </a:solidFill>
                <a:ea typeface="Verdana" pitchFamily="34" charset="0"/>
                <a:cs typeface="Verdana" pitchFamily="34" charset="0"/>
              </a:rPr>
              <a:t> as listed in the Cover letter </a:t>
            </a:r>
          </a:p>
          <a:p>
            <a:pPr>
              <a:lnSpc>
                <a:spcPct val="100000"/>
              </a:lnSpc>
              <a:spcBef>
                <a:spcPct val="0"/>
              </a:spcBef>
              <a:buClrTx/>
            </a:pPr>
            <a:endParaRPr lang="en-GB" dirty="0">
              <a:solidFill>
                <a:schemeClr val="tx2"/>
              </a:solidFill>
              <a:ea typeface="Verdana" pitchFamily="34" charset="0"/>
              <a:cs typeface="Verdana" pitchFamily="34" charset="0"/>
            </a:endParaRPr>
          </a:p>
          <a:p>
            <a:pPr>
              <a:lnSpc>
                <a:spcPct val="100000"/>
              </a:lnSpc>
              <a:spcBef>
                <a:spcPct val="0"/>
              </a:spcBef>
              <a:buClrTx/>
            </a:pPr>
            <a:r>
              <a:rPr lang="en-GB" kern="0" dirty="0">
                <a:solidFill>
                  <a:schemeClr val="tx2"/>
                </a:solidFill>
                <a:ea typeface="Verdana" pitchFamily="34" charset="0"/>
                <a:cs typeface="Verdana" pitchFamily="34" charset="0"/>
              </a:rPr>
              <a:t>The rules, regulations and conditions contained in the respective documentation published on </a:t>
            </a:r>
            <a:r>
              <a:rPr lang="en-GB" kern="0" dirty="0" err="1">
                <a:solidFill>
                  <a:schemeClr val="tx2"/>
                </a:solidFill>
                <a:ea typeface="Verdana" pitchFamily="34" charset="0"/>
                <a:cs typeface="Verdana" pitchFamily="34" charset="0"/>
              </a:rPr>
              <a:t>esa</a:t>
            </a:r>
            <a:r>
              <a:rPr lang="en-GB" kern="0" dirty="0">
                <a:solidFill>
                  <a:schemeClr val="tx2"/>
                </a:solidFill>
                <a:ea typeface="Verdana" pitchFamily="34" charset="0"/>
                <a:cs typeface="Verdana" pitchFamily="34" charset="0"/>
              </a:rPr>
              <a:t>- star, as well as instructions received by the relevant Contracts Officer in any direct communication, for that call</a:t>
            </a:r>
          </a:p>
          <a:p>
            <a:pPr>
              <a:lnSpc>
                <a:spcPct val="100000"/>
              </a:lnSpc>
              <a:spcBef>
                <a:spcPct val="0"/>
              </a:spcBef>
              <a:buClrTx/>
            </a:pPr>
            <a:r>
              <a:rPr lang="en-GB" kern="0" dirty="0">
                <a:solidFill>
                  <a:schemeClr val="tx2"/>
                </a:solidFill>
                <a:ea typeface="Verdana" pitchFamily="34" charset="0"/>
                <a:cs typeface="Verdana" pitchFamily="34" charset="0"/>
              </a:rPr>
              <a:t>take priority.</a:t>
            </a:r>
            <a:br>
              <a:rPr lang="en-GB" kern="0" dirty="0">
                <a:solidFill>
                  <a:schemeClr val="tx2"/>
                </a:solidFill>
                <a:ea typeface="Verdana" pitchFamily="34" charset="0"/>
                <a:cs typeface="Verdana" pitchFamily="34" charset="0"/>
              </a:rPr>
            </a:br>
            <a:endParaRPr lang="en-GB" kern="0" dirty="0">
              <a:solidFill>
                <a:schemeClr val="tx2"/>
              </a:solidFill>
            </a:endParaRPr>
          </a:p>
        </p:txBody>
      </p:sp>
    </p:spTree>
    <p:extLst>
      <p:ext uri="{BB962C8B-B14F-4D97-AF65-F5344CB8AC3E}">
        <p14:creationId xmlns:p14="http://schemas.microsoft.com/office/powerpoint/2010/main" val="282628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BF52E-87CD-147D-4CDF-229E9F22DAB1}"/>
              </a:ext>
            </a:extLst>
          </p:cNvPr>
          <p:cNvSpPr>
            <a:spLocks noGrp="1"/>
          </p:cNvSpPr>
          <p:nvPr>
            <p:ph type="title"/>
          </p:nvPr>
        </p:nvSpPr>
        <p:spPr/>
        <p:txBody>
          <a:bodyPr/>
          <a:lstStyle/>
          <a:p>
            <a:r>
              <a:rPr lang="en-US" dirty="0"/>
              <a:t>KOM preparation and Advance Payment</a:t>
            </a:r>
            <a:endParaRPr lang="en-GB" dirty="0"/>
          </a:p>
        </p:txBody>
      </p:sp>
      <p:sp>
        <p:nvSpPr>
          <p:cNvPr id="5" name="Content Placeholder 4">
            <a:extLst>
              <a:ext uri="{FF2B5EF4-FFF2-40B4-BE49-F238E27FC236}">
                <a16:creationId xmlns:a16="http://schemas.microsoft.com/office/drawing/2014/main" id="{74087571-DCD6-8D82-A159-078C0D2F5C02}"/>
              </a:ext>
            </a:extLst>
          </p:cNvPr>
          <p:cNvSpPr>
            <a:spLocks noGrp="1"/>
          </p:cNvSpPr>
          <p:nvPr>
            <p:ph idx="1"/>
          </p:nvPr>
        </p:nvSpPr>
        <p:spPr>
          <a:xfrm>
            <a:off x="216000" y="917348"/>
            <a:ext cx="11905725" cy="4947104"/>
          </a:xfrm>
        </p:spPr>
        <p:txBody>
          <a:bodyPr/>
          <a:lstStyle/>
          <a:p>
            <a:r>
              <a:rPr lang="en-GB"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 Contract signature: </a:t>
            </a: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Now that the contract is signed, there is no need to CC the ESA Contract Officer, unless specific contractual questions arise.  Please keep the CDO and the TO in CC of all communications with ESA representatives related to this contract.</a:t>
            </a:r>
          </a:p>
          <a:p>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altLang="en-US" b="1" u="sng" dirty="0">
                <a:solidFill>
                  <a:schemeClr val="tx1"/>
                </a:solidFill>
                <a:latin typeface="Calibri" panose="020F0502020204030204" pitchFamily="34" charset="0"/>
                <a:cs typeface="Times New Roman" panose="02020603050405020304" pitchFamily="18" charset="0"/>
              </a:rPr>
              <a:t>Kick-Off Planning</a:t>
            </a:r>
          </a:p>
          <a:p>
            <a:r>
              <a:rPr lang="en-GB" altLang="en-US" dirty="0">
                <a:solidFill>
                  <a:schemeClr val="tx1"/>
                </a:solidFill>
                <a:latin typeface="Calibri" panose="020F0502020204030204" pitchFamily="34" charset="0"/>
                <a:cs typeface="Times New Roman" panose="02020603050405020304" pitchFamily="18" charset="0"/>
              </a:rPr>
              <a:t>The Contractor, TO and CDO shall agree on a date for the KO meeting (if different from what agreed in the negotiation).</a:t>
            </a:r>
          </a:p>
          <a:p>
            <a:r>
              <a:rPr lang="en-GB" altLang="en-US" dirty="0">
                <a:solidFill>
                  <a:schemeClr val="tx1"/>
                </a:solidFill>
                <a:latin typeface="Calibri" panose="020F0502020204030204" pitchFamily="34" charset="0"/>
                <a:cs typeface="Times New Roman" panose="02020603050405020304" pitchFamily="18" charset="0"/>
              </a:rPr>
              <a:t>It is always recommended to invite also the Subcontractors – the full team is desired, both on the technical and management side. A KO meeting is not mandatory if all parties agree at the </a:t>
            </a:r>
            <a:r>
              <a:rPr lang="en-GB" altLang="en-US" dirty="0" err="1">
                <a:solidFill>
                  <a:schemeClr val="tx1"/>
                </a:solidFill>
                <a:latin typeface="Calibri" panose="020F0502020204030204" pitchFamily="34" charset="0"/>
                <a:cs typeface="Times New Roman" panose="02020603050405020304" pitchFamily="18" charset="0"/>
              </a:rPr>
              <a:t>nego</a:t>
            </a:r>
            <a:r>
              <a:rPr lang="en-GB" altLang="en-US" dirty="0">
                <a:solidFill>
                  <a:schemeClr val="tx1"/>
                </a:solidFill>
                <a:latin typeface="Calibri" panose="020F0502020204030204" pitchFamily="34" charset="0"/>
                <a:cs typeface="Times New Roman" panose="02020603050405020304" pitchFamily="18" charset="0"/>
              </a:rPr>
              <a:t> that it is not needed.</a:t>
            </a:r>
          </a:p>
          <a:p>
            <a:endParaRPr lang="en-GB" altLang="en-US" dirty="0">
              <a:solidFill>
                <a:schemeClr val="tx1"/>
              </a:solidFill>
              <a:latin typeface="Calibri" panose="020F0502020204030204" pitchFamily="34" charset="0"/>
              <a:cs typeface="Times New Roman" panose="02020603050405020304" pitchFamily="18" charset="0"/>
            </a:endParaRPr>
          </a:p>
          <a:p>
            <a:r>
              <a:rPr lang="en-GB" altLang="en-US" b="1" u="sng" dirty="0">
                <a:solidFill>
                  <a:schemeClr val="tx1"/>
                </a:solidFill>
                <a:latin typeface="Calibri" panose="020F0502020204030204" pitchFamily="34" charset="0"/>
                <a:cs typeface="Times New Roman" panose="02020603050405020304" pitchFamily="18" charset="0"/>
              </a:rPr>
              <a:t>KO Meeting Preliminary Agenda. (roughly 1h)</a:t>
            </a:r>
          </a:p>
          <a:p>
            <a:pPr marL="285750" indent="-285750">
              <a:buFont typeface="Arial" panose="020B0604020202020204" pitchFamily="34" charset="0"/>
              <a:buChar char="•"/>
            </a:pPr>
            <a:r>
              <a:rPr lang="en-GB" altLang="en-US" dirty="0">
                <a:solidFill>
                  <a:schemeClr val="tx1"/>
                </a:solidFill>
                <a:latin typeface="Calibri" panose="020F0502020204030204" pitchFamily="34" charset="0"/>
                <a:cs typeface="Times New Roman" panose="02020603050405020304" pitchFamily="18" charset="0"/>
              </a:rPr>
              <a:t>Welcome and introductions</a:t>
            </a:r>
          </a:p>
          <a:p>
            <a:pPr marL="285750" indent="-285750">
              <a:buFont typeface="Arial" panose="020B0604020202020204" pitchFamily="34" charset="0"/>
              <a:buChar char="•"/>
            </a:pPr>
            <a:r>
              <a:rPr lang="en-GB" altLang="en-US" dirty="0">
                <a:solidFill>
                  <a:schemeClr val="tx1"/>
                </a:solidFill>
                <a:latin typeface="Calibri" panose="020F0502020204030204" pitchFamily="34" charset="0"/>
                <a:cs typeface="Times New Roman" panose="02020603050405020304" pitchFamily="18" charset="0"/>
              </a:rPr>
              <a:t>Short presentation of project (technical objectives, tasks, schedule and GANTT chart, milestone reviews, deliverables, etc.)</a:t>
            </a:r>
          </a:p>
          <a:p>
            <a:pPr marL="285750" indent="-285750">
              <a:buFont typeface="Arial" panose="020B0604020202020204" pitchFamily="34" charset="0"/>
              <a:buChar char="•"/>
            </a:pPr>
            <a:r>
              <a:rPr lang="en-GB" altLang="en-US" dirty="0">
                <a:solidFill>
                  <a:schemeClr val="tx1"/>
                </a:solidFill>
                <a:latin typeface="Calibri" panose="020F0502020204030204" pitchFamily="34" charset="0"/>
                <a:cs typeface="Times New Roman" panose="02020603050405020304" pitchFamily="18" charset="0"/>
              </a:rPr>
              <a:t>Project management (progress reports, review meetings, internal meetings, etc.)</a:t>
            </a:r>
          </a:p>
          <a:p>
            <a:pPr marL="285750" indent="-285750">
              <a:buFont typeface="Arial" panose="020B0604020202020204" pitchFamily="34" charset="0"/>
              <a:buChar char="•"/>
            </a:pPr>
            <a:r>
              <a:rPr lang="en-GB" altLang="en-US" dirty="0">
                <a:solidFill>
                  <a:schemeClr val="tx1"/>
                </a:solidFill>
                <a:latin typeface="Calibri" panose="020F0502020204030204" pitchFamily="34" charset="0"/>
                <a:cs typeface="Times New Roman" panose="02020603050405020304" pitchFamily="18" charset="0"/>
              </a:rPr>
              <a:t>Plan for the next steps / next meetings</a:t>
            </a:r>
          </a:p>
          <a:p>
            <a:pPr marL="285750" indent="-285750">
              <a:buFont typeface="Arial" panose="020B0604020202020204" pitchFamily="34" charset="0"/>
              <a:buChar char="•"/>
            </a:pPr>
            <a:r>
              <a:rPr lang="en-GB" altLang="en-US" dirty="0">
                <a:solidFill>
                  <a:schemeClr val="tx1"/>
                </a:solidFill>
                <a:latin typeface="Calibri" panose="020F0502020204030204" pitchFamily="34" charset="0"/>
                <a:cs typeface="Times New Roman" panose="02020603050405020304" pitchFamily="18" charset="0"/>
              </a:rPr>
              <a:t>Any Other Business</a:t>
            </a:r>
          </a:p>
        </p:txBody>
      </p:sp>
    </p:spTree>
    <p:extLst>
      <p:ext uri="{BB962C8B-B14F-4D97-AF65-F5344CB8AC3E}">
        <p14:creationId xmlns:p14="http://schemas.microsoft.com/office/powerpoint/2010/main" val="789470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BF52E-87CD-147D-4CDF-229E9F22DAB1}"/>
              </a:ext>
            </a:extLst>
          </p:cNvPr>
          <p:cNvSpPr>
            <a:spLocks noGrp="1"/>
          </p:cNvSpPr>
          <p:nvPr>
            <p:ph type="title"/>
          </p:nvPr>
        </p:nvSpPr>
        <p:spPr/>
        <p:txBody>
          <a:bodyPr/>
          <a:lstStyle/>
          <a:p>
            <a:r>
              <a:rPr lang="en-US" dirty="0"/>
              <a:t>KOM preparation and Advance Payment</a:t>
            </a:r>
            <a:endParaRPr lang="en-GB" dirty="0"/>
          </a:p>
        </p:txBody>
      </p:sp>
      <p:sp>
        <p:nvSpPr>
          <p:cNvPr id="5" name="Content Placeholder 4">
            <a:extLst>
              <a:ext uri="{FF2B5EF4-FFF2-40B4-BE49-F238E27FC236}">
                <a16:creationId xmlns:a16="http://schemas.microsoft.com/office/drawing/2014/main" id="{74087571-DCD6-8D82-A159-078C0D2F5C02}"/>
              </a:ext>
            </a:extLst>
          </p:cNvPr>
          <p:cNvSpPr>
            <a:spLocks noGrp="1"/>
          </p:cNvSpPr>
          <p:nvPr>
            <p:ph idx="1"/>
          </p:nvPr>
        </p:nvSpPr>
        <p:spPr>
          <a:xfrm>
            <a:off x="219600" y="1238250"/>
            <a:ext cx="11764800" cy="4971946"/>
          </a:xfrm>
        </p:spPr>
        <p:txBody>
          <a:bodyPr/>
          <a:lstStyle/>
          <a:p>
            <a:r>
              <a:rPr lang="en-GB" altLang="en-US" b="1" u="sng" dirty="0">
                <a:solidFill>
                  <a:schemeClr val="tx1"/>
                </a:solidFill>
                <a:latin typeface="Calibri" panose="020F0502020204030204" pitchFamily="34" charset="0"/>
                <a:cs typeface="Times New Roman" panose="02020603050405020304" pitchFamily="18" charset="0"/>
              </a:rPr>
              <a:t>Minutes of Meeting</a:t>
            </a:r>
          </a:p>
          <a:p>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all formal meetings with ESA, the Prime Contractor is responsible to prepare the minutes of meeting for review and approval. You may use whatever meeting minute format your company uses to produce the minutes.  </a:t>
            </a:r>
          </a:p>
          <a:p>
            <a:r>
              <a:rPr lang="en-GB" i="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Mandatory aspects</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 Each MoM has</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unique reference number and any Action Items raised </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clearly listed and</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are tracked to closure throughout the project, any MoM containing decisions or Actions are SIGNED by both parties.  </a:t>
            </a:r>
          </a:p>
          <a:p>
            <a:r>
              <a:rPr lang="en-GB"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draft of the minutes is requested within 5 business days of the meeting – best practice is during the meeting or day after.  </a:t>
            </a:r>
          </a:p>
          <a:p>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Progress Reports</a:t>
            </a:r>
            <a:endPar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agreed in the negotiation, a Progress Report is due every x months (1, 2, 3 or 6).</a:t>
            </a: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ESA will deliver a template for the Progress Report but contents are agreed with the TO.</a:t>
            </a: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progress report is intended to provide a high level </a:t>
            </a:r>
            <a:r>
              <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management</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view of the project relative to the contractual deliverables and original planning in the contract. It is not a technical note and should have only highlights with respect to technical details.  </a:t>
            </a:r>
          </a:p>
          <a:p>
            <a:r>
              <a:rPr lang="en-GB"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205399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BF52E-87CD-147D-4CDF-229E9F22DAB1}"/>
              </a:ext>
            </a:extLst>
          </p:cNvPr>
          <p:cNvSpPr>
            <a:spLocks noGrp="1"/>
          </p:cNvSpPr>
          <p:nvPr>
            <p:ph type="title"/>
          </p:nvPr>
        </p:nvSpPr>
        <p:spPr/>
        <p:txBody>
          <a:bodyPr/>
          <a:lstStyle/>
          <a:p>
            <a:r>
              <a:rPr lang="en-US" dirty="0"/>
              <a:t>KOM preparation and Advance Payment</a:t>
            </a:r>
            <a:endParaRPr lang="en-GB" dirty="0"/>
          </a:p>
        </p:txBody>
      </p:sp>
      <p:sp>
        <p:nvSpPr>
          <p:cNvPr id="5" name="Content Placeholder 4">
            <a:extLst>
              <a:ext uri="{FF2B5EF4-FFF2-40B4-BE49-F238E27FC236}">
                <a16:creationId xmlns:a16="http://schemas.microsoft.com/office/drawing/2014/main" id="{74087571-DCD6-8D82-A159-078C0D2F5C02}"/>
              </a:ext>
            </a:extLst>
          </p:cNvPr>
          <p:cNvSpPr>
            <a:spLocks noGrp="1"/>
          </p:cNvSpPr>
          <p:nvPr>
            <p:ph idx="1"/>
          </p:nvPr>
        </p:nvSpPr>
        <p:spPr>
          <a:xfrm>
            <a:off x="216000" y="1007417"/>
            <a:ext cx="11764800" cy="4971946"/>
          </a:xfrm>
        </p:spPr>
        <p:txBody>
          <a:bodyPr/>
          <a:lstStyle/>
          <a:p>
            <a:r>
              <a:rPr lang="en-GB"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Advance Payment</a:t>
            </a:r>
            <a:endParaRPr lang="en-GB"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may now submit for the Advance Payment Request  (series 8xxxxxxxxx) on ESA-P system. Please consult the contract on how to get access to ESA-P. Please submit your APR as per instructions in the attached guide (page 12): </a:t>
            </a:r>
          </a:p>
          <a:p>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http://esa-p-help.sso.esa.int/Quick_Guide_How_to_submit_a_Confirmation_or_Invoice_or_APR.pdf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submitted, our Finance Department will pay it as soon as possible. </a:t>
            </a:r>
          </a:p>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agreed, the Advance Payment is a loan against MS1 and MS2. Once MS1/MS2 will be achieved, you will have to submit an invoice (series 7000xxxxxx) and confirmation (6000xxxxxx) for the remaining balance of the MS1/MS2 payment.</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n-GB"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PECS Activity Achievement Summary Slide</a:t>
            </a:r>
            <a:endParaRPr lang="en-GB"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ESA promotion of PECS projects, we ask you to complete the 1-page slide called Achievement Summary. ESA will provide the template. It is for ESA internal use, so we can highlight the capabilities of your team to interested internal parties. </a:t>
            </a:r>
          </a:p>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we want to display it outside ESA we will ask you for approval in advance. It should be updated as you deem appropriate as the project progresses. </a:t>
            </a:r>
            <a:endParaRPr lang="en-GB" sz="1600" dirty="0">
              <a:solidFill>
                <a:schemeClr val="tx1"/>
              </a:solidFill>
            </a:endParaRPr>
          </a:p>
        </p:txBody>
      </p:sp>
      <p:grpSp>
        <p:nvGrpSpPr>
          <p:cNvPr id="3" name="Group 2">
            <a:extLst>
              <a:ext uri="{FF2B5EF4-FFF2-40B4-BE49-F238E27FC236}">
                <a16:creationId xmlns:a16="http://schemas.microsoft.com/office/drawing/2014/main" id="{21602F7F-E926-76A3-1CDE-4BB9E804B3A0}"/>
              </a:ext>
            </a:extLst>
          </p:cNvPr>
          <p:cNvGrpSpPr/>
          <p:nvPr/>
        </p:nvGrpSpPr>
        <p:grpSpPr>
          <a:xfrm>
            <a:off x="3668093" y="5350411"/>
            <a:ext cx="4889151" cy="916369"/>
            <a:chOff x="2759425" y="4789122"/>
            <a:chExt cx="4889151" cy="916369"/>
          </a:xfrm>
        </p:grpSpPr>
        <p:grpSp>
          <p:nvGrpSpPr>
            <p:cNvPr id="6" name="Group 5">
              <a:extLst>
                <a:ext uri="{FF2B5EF4-FFF2-40B4-BE49-F238E27FC236}">
                  <a16:creationId xmlns:a16="http://schemas.microsoft.com/office/drawing/2014/main" id="{71160F07-405C-8535-545E-6CD50C713CAF}"/>
                </a:ext>
              </a:extLst>
            </p:cNvPr>
            <p:cNvGrpSpPr/>
            <p:nvPr/>
          </p:nvGrpSpPr>
          <p:grpSpPr>
            <a:xfrm>
              <a:off x="2759425" y="4789122"/>
              <a:ext cx="4889151" cy="914400"/>
              <a:chOff x="895350" y="1976666"/>
              <a:chExt cx="4652684" cy="914400"/>
            </a:xfrm>
          </p:grpSpPr>
          <p:sp>
            <p:nvSpPr>
              <p:cNvPr id="8" name="Rectangle 7">
                <a:extLst>
                  <a:ext uri="{FF2B5EF4-FFF2-40B4-BE49-F238E27FC236}">
                    <a16:creationId xmlns:a16="http://schemas.microsoft.com/office/drawing/2014/main" id="{2732280D-7E95-7111-5ACD-9BC9ACE283EA}"/>
                  </a:ext>
                </a:extLst>
              </p:cNvPr>
              <p:cNvSpPr/>
              <p:nvPr/>
            </p:nvSpPr>
            <p:spPr>
              <a:xfrm>
                <a:off x="895350" y="1976666"/>
                <a:ext cx="914400" cy="914400"/>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000" b="1" dirty="0">
                  <a:solidFill>
                    <a:schemeClr val="accent2"/>
                  </a:solidFill>
                </a:endParaRPr>
              </a:p>
            </p:txBody>
          </p:sp>
          <p:sp>
            <p:nvSpPr>
              <p:cNvPr id="9" name="Rectangle 8">
                <a:extLst>
                  <a:ext uri="{FF2B5EF4-FFF2-40B4-BE49-F238E27FC236}">
                    <a16:creationId xmlns:a16="http://schemas.microsoft.com/office/drawing/2014/main" id="{6E73FBE3-07DD-0F7B-5F7D-471236068D30}"/>
                  </a:ext>
                </a:extLst>
              </p:cNvPr>
              <p:cNvSpPr/>
              <p:nvPr/>
            </p:nvSpPr>
            <p:spPr>
              <a:xfrm>
                <a:off x="1809751" y="1976666"/>
                <a:ext cx="3738283" cy="9144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lvl="0" indent="-342900">
                  <a:buFont typeface="Symbol" panose="05050102010706020507" pitchFamily="18" charset="2"/>
                  <a:buChar char=""/>
                </a:pPr>
                <a:r>
                  <a:rPr lang="en-GB" sz="1400" dirty="0">
                    <a:solidFill>
                      <a:srgbClr val="002060"/>
                    </a:solidFill>
                    <a:effectLst/>
                    <a:latin typeface="Calibri" panose="020F0502020204030204" pitchFamily="34" charset="0"/>
                    <a:ea typeface="Calibri" panose="020F0502020204030204" pitchFamily="34" charset="0"/>
                  </a:rPr>
                  <a:t>Check </a:t>
                </a:r>
                <a:r>
                  <a:rPr lang="en-GB" sz="1400" dirty="0">
                    <a:solidFill>
                      <a:srgbClr val="00206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http://esa-p-help.sso.esa.int/</a:t>
                </a:r>
                <a:r>
                  <a:rPr lang="en-GB" sz="1400" dirty="0">
                    <a:solidFill>
                      <a:srgbClr val="002060"/>
                    </a:solidFill>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GB" sz="1400" dirty="0">
                    <a:solidFill>
                      <a:srgbClr val="002060"/>
                    </a:solidFill>
                    <a:effectLst/>
                    <a:latin typeface="Calibri" panose="020F0502020204030204" pitchFamily="34" charset="0"/>
                    <a:ea typeface="Calibri" panose="020F0502020204030204" pitchFamily="34" charset="0"/>
                  </a:rPr>
                  <a:t>In case of questions and issues, please contact: </a:t>
                </a:r>
                <a:r>
                  <a:rPr lang="en-GB" sz="1400" dirty="0">
                    <a:solidFill>
                      <a:srgbClr val="FF0000"/>
                    </a:solidFill>
                    <a:latin typeface="Calibri" panose="020F0502020204030204" pitchFamily="34" charset="0"/>
                  </a:rPr>
                  <a:t>ESA Helpdesk at </a:t>
                </a:r>
                <a:r>
                  <a:rPr lang="en-GB" sz="1400" dirty="0">
                    <a:solidFill>
                      <a:srgbClr val="FF0000"/>
                    </a:solidFill>
                    <a:latin typeface="Calibri" panose="020F0502020204030204" pitchFamily="34" charset="0"/>
                    <a:hlinkClick r:id="rId4">
                      <a:extLst>
                        <a:ext uri="{A12FA001-AC4F-418D-AE19-62706E023703}">
                          <ahyp:hlinkClr xmlns:ahyp="http://schemas.microsoft.com/office/drawing/2018/hyperlinkcolor" val="tx"/>
                        </a:ext>
                      </a:extLst>
                    </a:hlinkClick>
                  </a:rPr>
                  <a:t>esait.Service.Desk@esa.int</a:t>
                </a:r>
                <a:endParaRPr lang="en-GB" sz="1400" dirty="0">
                  <a:solidFill>
                    <a:schemeClr val="bg1"/>
                  </a:solidFill>
                  <a:effectLst/>
                  <a:latin typeface="Calibri" panose="020F0502020204030204" pitchFamily="34" charset="0"/>
                  <a:ea typeface="Calibri" panose="020F0502020204030204" pitchFamily="34" charset="0"/>
                </a:endParaRPr>
              </a:p>
            </p:txBody>
          </p:sp>
        </p:grpSp>
        <p:pic>
          <p:nvPicPr>
            <p:cNvPr id="7" name="Graphic 6" descr="Comment Important outline">
              <a:extLst>
                <a:ext uri="{FF2B5EF4-FFF2-40B4-BE49-F238E27FC236}">
                  <a16:creationId xmlns:a16="http://schemas.microsoft.com/office/drawing/2014/main" id="{4097B50C-C1D1-154E-39B3-7178983DD7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0956" y="4791091"/>
              <a:ext cx="914400" cy="914400"/>
            </a:xfrm>
            <a:prstGeom prst="rect">
              <a:avLst/>
            </a:prstGeom>
          </p:spPr>
        </p:pic>
      </p:grpSp>
    </p:spTree>
    <p:extLst>
      <p:ext uri="{BB962C8B-B14F-4D97-AF65-F5344CB8AC3E}">
        <p14:creationId xmlns:p14="http://schemas.microsoft.com/office/powerpoint/2010/main" val="3995801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D5D9-CF77-B3D8-AD6C-B9074C019995}"/>
              </a:ext>
            </a:extLst>
          </p:cNvPr>
          <p:cNvSpPr>
            <a:spLocks noGrp="1"/>
          </p:cNvSpPr>
          <p:nvPr>
            <p:ph type="title"/>
          </p:nvPr>
        </p:nvSpPr>
        <p:spPr>
          <a:xfrm>
            <a:off x="216000" y="154800"/>
            <a:ext cx="10108800" cy="565200"/>
          </a:xfrm>
        </p:spPr>
        <p:txBody>
          <a:bodyPr wrap="square" anchor="ctr">
            <a:normAutofit/>
          </a:bodyPr>
          <a:lstStyle/>
          <a:p>
            <a:r>
              <a:rPr lang="en-US" dirty="0"/>
              <a:t>KOM Meeting</a:t>
            </a:r>
            <a:endParaRPr lang="en-GB" dirty="0"/>
          </a:p>
        </p:txBody>
      </p:sp>
      <p:pic>
        <p:nvPicPr>
          <p:cNvPr id="5" name="Content Placeholder 4" descr="A rocket launching at night&#10;&#10;Description automatically generated">
            <a:extLst>
              <a:ext uri="{FF2B5EF4-FFF2-40B4-BE49-F238E27FC236}">
                <a16:creationId xmlns:a16="http://schemas.microsoft.com/office/drawing/2014/main" id="{AE2458C9-7450-5738-58F7-5BAA3F4470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232" b="7775"/>
          <a:stretch/>
        </p:blipFill>
        <p:spPr>
          <a:xfrm>
            <a:off x="218860" y="970487"/>
            <a:ext cx="11764800" cy="5328000"/>
          </a:xfrm>
          <a:noFill/>
        </p:spPr>
      </p:pic>
    </p:spTree>
    <p:extLst>
      <p:ext uri="{BB962C8B-B14F-4D97-AF65-F5344CB8AC3E}">
        <p14:creationId xmlns:p14="http://schemas.microsoft.com/office/powerpoint/2010/main" val="1958480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a:hlinkClick r:id="rId3"/>
          </p:cNvPr>
          <p:cNvSpPr txBox="1">
            <a:spLocks noChangeArrowheads="1"/>
          </p:cNvSpPr>
          <p:nvPr/>
        </p:nvSpPr>
        <p:spPr bwMode="auto">
          <a:xfrm>
            <a:off x="3474247" y="4232890"/>
            <a:ext cx="5581025" cy="424732"/>
          </a:xfrm>
          <a:prstGeom prst="rect">
            <a:avLst/>
          </a:prstGeom>
          <a:noFill/>
          <a:ln>
            <a:noFill/>
          </a:ln>
        </p:spPr>
        <p:txBody>
          <a:bodyPr vert="horz" wrap="squar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charset="0"/>
                <a:ea typeface="Arial" charset="0"/>
                <a:cs typeface="Arial" charset="0"/>
              </a:rPr>
              <a:t>www.esa.int</a:t>
            </a:r>
          </a:p>
        </p:txBody>
      </p:sp>
      <p:pic>
        <p:nvPicPr>
          <p:cNvPr id="22" name="Picture 21">
            <a:hlinkClick r:id="rId4"/>
          </p:cNvPr>
          <p:cNvPicPr>
            <a:picLocks noChangeAspect="1"/>
          </p:cNvPicPr>
          <p:nvPr/>
        </p:nvPicPr>
        <p:blipFill>
          <a:blip r:embed="rId5"/>
          <a:stretch>
            <a:fillRect/>
          </a:stretch>
        </p:blipFill>
        <p:spPr>
          <a:xfrm>
            <a:off x="5980029" y="5395748"/>
            <a:ext cx="569461" cy="569461"/>
          </a:xfrm>
          <a:prstGeom prst="rect">
            <a:avLst/>
          </a:prstGeom>
        </p:spPr>
      </p:pic>
      <p:pic>
        <p:nvPicPr>
          <p:cNvPr id="23" name="Picture 22">
            <a:hlinkClick r:id="rId6"/>
          </p:cNvPr>
          <p:cNvPicPr>
            <a:picLocks noChangeAspect="1"/>
          </p:cNvPicPr>
          <p:nvPr/>
        </p:nvPicPr>
        <p:blipFill>
          <a:blip r:embed="rId7"/>
          <a:stretch>
            <a:fillRect/>
          </a:stretch>
        </p:blipFill>
        <p:spPr>
          <a:xfrm>
            <a:off x="6755959" y="5410860"/>
            <a:ext cx="554349" cy="554349"/>
          </a:xfrm>
          <a:prstGeom prst="rect">
            <a:avLst/>
          </a:prstGeom>
        </p:spPr>
      </p:pic>
      <p:pic>
        <p:nvPicPr>
          <p:cNvPr id="24" name="Picture 23">
            <a:hlinkClick r:id="rId8"/>
          </p:cNvPr>
          <p:cNvPicPr>
            <a:picLocks noChangeAspect="1"/>
          </p:cNvPicPr>
          <p:nvPr/>
        </p:nvPicPr>
        <p:blipFill>
          <a:blip r:embed="rId9"/>
          <a:stretch>
            <a:fillRect/>
          </a:stretch>
        </p:blipFill>
        <p:spPr>
          <a:xfrm>
            <a:off x="7525962" y="5410859"/>
            <a:ext cx="537912" cy="537912"/>
          </a:xfrm>
          <a:prstGeom prst="rect">
            <a:avLst/>
          </a:prstGeom>
        </p:spPr>
      </p:pic>
      <p:pic>
        <p:nvPicPr>
          <p:cNvPr id="25" name="Picture 24">
            <a:hlinkClick r:id="rId10"/>
          </p:cNvPr>
          <p:cNvPicPr>
            <a:picLocks noChangeAspect="1"/>
          </p:cNvPicPr>
          <p:nvPr/>
        </p:nvPicPr>
        <p:blipFill>
          <a:blip r:embed="rId11"/>
          <a:stretch>
            <a:fillRect/>
          </a:stretch>
        </p:blipFill>
        <p:spPr>
          <a:xfrm>
            <a:off x="5177551" y="5401817"/>
            <a:ext cx="563393" cy="563393"/>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74247" y="1082222"/>
            <a:ext cx="5359079" cy="3363033"/>
          </a:xfrm>
          <a:prstGeom prst="rect">
            <a:avLst/>
          </a:prstGeom>
        </p:spPr>
      </p:pic>
      <p:pic>
        <p:nvPicPr>
          <p:cNvPr id="34" name="Picture 33">
            <a:hlinkClick r:id="rId13"/>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420252" y="5398783"/>
            <a:ext cx="563388" cy="563388"/>
          </a:xfrm>
          <a:prstGeom prst="rect">
            <a:avLst/>
          </a:prstGeom>
        </p:spPr>
      </p:pic>
    </p:spTree>
    <p:extLst>
      <p:ext uri="{BB962C8B-B14F-4D97-AF65-F5344CB8AC3E}">
        <p14:creationId xmlns:p14="http://schemas.microsoft.com/office/powerpoint/2010/main" val="37166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6F105-B638-7535-2CC4-70BC075B1E71}"/>
              </a:ext>
            </a:extLst>
          </p:cNvPr>
          <p:cNvSpPr txBox="1"/>
          <p:nvPr/>
        </p:nvSpPr>
        <p:spPr>
          <a:xfrm>
            <a:off x="550069" y="3136613"/>
            <a:ext cx="11125200" cy="584775"/>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a:ea typeface="+mn-ea"/>
                <a:cs typeface="Arial"/>
              </a:rPr>
              <a:t>Part 1: General overview</a:t>
            </a:r>
            <a:endParaRPr kumimoji="0" lang="en-GB" sz="1800" b="0" i="0" u="none" strike="noStrike" kern="1200" cap="none" spc="0" normalizeH="0" baseline="0" noProof="0" dirty="0">
              <a:ln>
                <a:noFill/>
              </a:ln>
              <a:solidFill>
                <a:srgbClr val="FEFFFF"/>
              </a:solidFill>
              <a:effectLst/>
              <a:uLnTx/>
              <a:uFillTx/>
              <a:latin typeface="Arial"/>
              <a:ea typeface="+mn-ea"/>
              <a:cs typeface="Arial"/>
            </a:endParaRPr>
          </a:p>
        </p:txBody>
      </p:sp>
    </p:spTree>
    <p:extLst>
      <p:ext uri="{BB962C8B-B14F-4D97-AF65-F5344CB8AC3E}">
        <p14:creationId xmlns:p14="http://schemas.microsoft.com/office/powerpoint/2010/main" val="40971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340F-934F-2513-C822-7D014E878C91}"/>
              </a:ext>
            </a:extLst>
          </p:cNvPr>
          <p:cNvSpPr>
            <a:spLocks noGrp="1"/>
          </p:cNvSpPr>
          <p:nvPr>
            <p:ph type="title"/>
          </p:nvPr>
        </p:nvSpPr>
        <p:spPr/>
        <p:txBody>
          <a:bodyPr/>
          <a:lstStyle/>
          <a:p>
            <a:r>
              <a:rPr lang="en-US" dirty="0"/>
              <a:t>Overview</a:t>
            </a:r>
            <a:endParaRPr lang="en-GB" dirty="0"/>
          </a:p>
        </p:txBody>
      </p:sp>
      <p:sp>
        <p:nvSpPr>
          <p:cNvPr id="5" name="Content Placeholder 4">
            <a:extLst>
              <a:ext uri="{FF2B5EF4-FFF2-40B4-BE49-F238E27FC236}">
                <a16:creationId xmlns:a16="http://schemas.microsoft.com/office/drawing/2014/main" id="{BCD0F11D-FBBB-B11B-A627-CE2AC656E22C}"/>
              </a:ext>
            </a:extLst>
          </p:cNvPr>
          <p:cNvSpPr>
            <a:spLocks noGrp="1"/>
          </p:cNvSpPr>
          <p:nvPr>
            <p:ph idx="1"/>
          </p:nvPr>
        </p:nvSpPr>
        <p:spPr>
          <a:xfrm>
            <a:off x="216000" y="1028752"/>
            <a:ext cx="11764800" cy="4800496"/>
          </a:xfrm>
        </p:spPr>
        <p:txBody>
          <a:bodyPr/>
          <a:lstStyle/>
          <a:p>
            <a:pPr marL="285750" indent="-285750">
              <a:buFont typeface="Arial" panose="020B0604020202020204" pitchFamily="34" charset="0"/>
              <a:buChar char="•"/>
            </a:pPr>
            <a:r>
              <a:rPr lang="en-US" dirty="0">
                <a:solidFill>
                  <a:schemeClr val="tx1"/>
                </a:solidFill>
              </a:rPr>
              <a:t>This training course is intended to explain the main steps expected during the negotiation phase and to help the entities take the maximum benefit from this period and achieve a successful negotiation for their activities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It covers the period between the ESA approval of an activity submitted in an Open Call and the kick-off meeting</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It mainly addresses the things that must be done after the receival of the acceptance letter and before signing a contract:</a:t>
            </a:r>
          </a:p>
          <a:p>
            <a:pPr marL="1067076" lvl="1" indent="-285750">
              <a:buFont typeface="Wingdings" panose="05000000000000000000" pitchFamily="2" charset="2"/>
              <a:buChar char="Ø"/>
            </a:pPr>
            <a:r>
              <a:rPr lang="en-US" dirty="0">
                <a:solidFill>
                  <a:schemeClr val="tx1"/>
                </a:solidFill>
              </a:rPr>
              <a:t>What are the main steps (</a:t>
            </a:r>
            <a:r>
              <a:rPr lang="en-US" altLang="en-US" dirty="0">
                <a:solidFill>
                  <a:schemeClr val="tx1"/>
                </a:solidFill>
              </a:rPr>
              <a:t>with expected timeline)</a:t>
            </a:r>
            <a:endParaRPr lang="en-GB" altLang="en-US" dirty="0">
              <a:solidFill>
                <a:schemeClr val="tx1"/>
              </a:solidFill>
            </a:endParaRPr>
          </a:p>
          <a:p>
            <a:pPr marL="1067076" lvl="1" indent="-285750">
              <a:buFont typeface="Wingdings" panose="05000000000000000000" pitchFamily="2" charset="2"/>
              <a:buChar char="Ø"/>
            </a:pPr>
            <a:r>
              <a:rPr lang="en-GB" dirty="0">
                <a:solidFill>
                  <a:schemeClr val="tx1"/>
                </a:solidFill>
              </a:rPr>
              <a:t>Who is responsible for initiating each steps</a:t>
            </a:r>
          </a:p>
          <a:p>
            <a:pPr marL="1067076" lvl="1" indent="-285750">
              <a:buFont typeface="Wingdings" panose="05000000000000000000" pitchFamily="2" charset="2"/>
              <a:buChar char="Ø"/>
            </a:pPr>
            <a:r>
              <a:rPr lang="en-GB" dirty="0">
                <a:solidFill>
                  <a:schemeClr val="tx1"/>
                </a:solidFill>
              </a:rPr>
              <a:t>What needs to be done and how to avoid typical mistakes</a:t>
            </a:r>
            <a:endParaRPr lang="en-US" dirty="0">
              <a:solidFill>
                <a:schemeClr val="tx1"/>
              </a:solidFill>
            </a:endParaRPr>
          </a:p>
        </p:txBody>
      </p:sp>
      <p:grpSp>
        <p:nvGrpSpPr>
          <p:cNvPr id="2" name="Group 1">
            <a:extLst>
              <a:ext uri="{FF2B5EF4-FFF2-40B4-BE49-F238E27FC236}">
                <a16:creationId xmlns:a16="http://schemas.microsoft.com/office/drawing/2014/main" id="{D9ACC8D8-055F-AA60-93C2-27B814601626}"/>
              </a:ext>
            </a:extLst>
          </p:cNvPr>
          <p:cNvGrpSpPr/>
          <p:nvPr/>
        </p:nvGrpSpPr>
        <p:grpSpPr>
          <a:xfrm>
            <a:off x="2571750" y="5307881"/>
            <a:ext cx="7114510" cy="916369"/>
            <a:chOff x="2759425" y="4789122"/>
            <a:chExt cx="5784378" cy="916369"/>
          </a:xfrm>
        </p:grpSpPr>
        <p:grpSp>
          <p:nvGrpSpPr>
            <p:cNvPr id="3" name="Group 2">
              <a:extLst>
                <a:ext uri="{FF2B5EF4-FFF2-40B4-BE49-F238E27FC236}">
                  <a16:creationId xmlns:a16="http://schemas.microsoft.com/office/drawing/2014/main" id="{27075CDF-CF8B-93C9-2F5C-B1A829A59E1D}"/>
                </a:ext>
              </a:extLst>
            </p:cNvPr>
            <p:cNvGrpSpPr/>
            <p:nvPr/>
          </p:nvGrpSpPr>
          <p:grpSpPr>
            <a:xfrm>
              <a:off x="2759425" y="4789122"/>
              <a:ext cx="5784378" cy="914400"/>
              <a:chOff x="895350" y="1976666"/>
              <a:chExt cx="5504613" cy="914400"/>
            </a:xfrm>
          </p:grpSpPr>
          <p:sp>
            <p:nvSpPr>
              <p:cNvPr id="7" name="Rectangle 6">
                <a:extLst>
                  <a:ext uri="{FF2B5EF4-FFF2-40B4-BE49-F238E27FC236}">
                    <a16:creationId xmlns:a16="http://schemas.microsoft.com/office/drawing/2014/main" id="{2A4D515A-6B9B-5919-AB88-22035853B200}"/>
                  </a:ext>
                </a:extLst>
              </p:cNvPr>
              <p:cNvSpPr/>
              <p:nvPr/>
            </p:nvSpPr>
            <p:spPr>
              <a:xfrm>
                <a:off x="895350" y="1976666"/>
                <a:ext cx="914400" cy="914400"/>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000" b="1" dirty="0">
                  <a:solidFill>
                    <a:schemeClr val="accent2"/>
                  </a:solidFill>
                </a:endParaRPr>
              </a:p>
            </p:txBody>
          </p:sp>
          <p:sp>
            <p:nvSpPr>
              <p:cNvPr id="8" name="Rectangle 7">
                <a:extLst>
                  <a:ext uri="{FF2B5EF4-FFF2-40B4-BE49-F238E27FC236}">
                    <a16:creationId xmlns:a16="http://schemas.microsoft.com/office/drawing/2014/main" id="{46B7DF4A-1DDE-1364-6AC0-A10FF0FBE9A2}"/>
                  </a:ext>
                </a:extLst>
              </p:cNvPr>
              <p:cNvSpPr/>
              <p:nvPr/>
            </p:nvSpPr>
            <p:spPr>
              <a:xfrm>
                <a:off x="1809751" y="1976666"/>
                <a:ext cx="4590212" cy="9144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dirty="0">
                    <a:solidFill>
                      <a:srgbClr val="C00000"/>
                    </a:solidFill>
                    <a:effectLst/>
                    <a:latin typeface="Calibri" panose="020F0502020204030204" pitchFamily="34" charset="0"/>
                    <a:ea typeface="Calibri" panose="020F0502020204030204" pitchFamily="34" charset="0"/>
                  </a:rPr>
                  <a:t>Receiving the Letter of Acceptance DOES NOT mean that a Contract will be necessarily placed!</a:t>
                </a:r>
                <a:endParaRPr lang="en-GB" dirty="0">
                  <a:solidFill>
                    <a:srgbClr val="C00000"/>
                  </a:solidFill>
                  <a:effectLst/>
                  <a:latin typeface="Calibri" panose="020F0502020204030204" pitchFamily="34" charset="0"/>
                  <a:ea typeface="Calibri" panose="020F0502020204030204" pitchFamily="34" charset="0"/>
                </a:endParaRPr>
              </a:p>
            </p:txBody>
          </p:sp>
        </p:grpSp>
        <p:pic>
          <p:nvPicPr>
            <p:cNvPr id="6" name="Graphic 5" descr="Comment Important outline">
              <a:extLst>
                <a:ext uri="{FF2B5EF4-FFF2-40B4-BE49-F238E27FC236}">
                  <a16:creationId xmlns:a16="http://schemas.microsoft.com/office/drawing/2014/main" id="{BA7BBE20-34E6-95EE-C0A2-1D92BB718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0956" y="4791091"/>
              <a:ext cx="914400" cy="914400"/>
            </a:xfrm>
            <a:prstGeom prst="rect">
              <a:avLst/>
            </a:prstGeom>
          </p:spPr>
        </p:pic>
      </p:grpSp>
    </p:spTree>
    <p:extLst>
      <p:ext uri="{BB962C8B-B14F-4D97-AF65-F5344CB8AC3E}">
        <p14:creationId xmlns:p14="http://schemas.microsoft.com/office/powerpoint/2010/main" val="36909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340F-934F-2513-C822-7D014E878C91}"/>
              </a:ext>
            </a:extLst>
          </p:cNvPr>
          <p:cNvSpPr>
            <a:spLocks noGrp="1"/>
          </p:cNvSpPr>
          <p:nvPr>
            <p:ph type="title"/>
          </p:nvPr>
        </p:nvSpPr>
        <p:spPr/>
        <p:txBody>
          <a:bodyPr/>
          <a:lstStyle/>
          <a:p>
            <a:r>
              <a:rPr lang="en-US" dirty="0"/>
              <a:t>Implementation process action flowchart</a:t>
            </a:r>
            <a:endParaRPr lang="en-GB" dirty="0"/>
          </a:p>
        </p:txBody>
      </p:sp>
      <p:pic>
        <p:nvPicPr>
          <p:cNvPr id="12" name="Picture 11" descr="A computer screen shot of a flowchart&#10;&#10;Description automatically generated with low confidence">
            <a:extLst>
              <a:ext uri="{FF2B5EF4-FFF2-40B4-BE49-F238E27FC236}">
                <a16:creationId xmlns:a16="http://schemas.microsoft.com/office/drawing/2014/main" id="{EB829A1C-2584-EA4B-0ABB-5A759AF8A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4" y="995486"/>
            <a:ext cx="12020550" cy="5435886"/>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5C7C0F1B-B14B-4B01-9332-CA62D15E8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354" y="5555072"/>
            <a:ext cx="1436816" cy="876300"/>
          </a:xfrm>
          <a:prstGeom prst="rect">
            <a:avLst/>
          </a:prstGeom>
        </p:spPr>
      </p:pic>
    </p:spTree>
    <p:extLst>
      <p:ext uri="{BB962C8B-B14F-4D97-AF65-F5344CB8AC3E}">
        <p14:creationId xmlns:p14="http://schemas.microsoft.com/office/powerpoint/2010/main" val="257930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C04C7-4721-E7E9-74A8-4A461CD2CBC8}"/>
              </a:ext>
            </a:extLst>
          </p:cNvPr>
          <p:cNvSpPr txBox="1"/>
          <p:nvPr/>
        </p:nvSpPr>
        <p:spPr>
          <a:xfrm>
            <a:off x="550069" y="3136613"/>
            <a:ext cx="11125200" cy="584775"/>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a:ea typeface="+mn-ea"/>
                <a:cs typeface="Arial"/>
              </a:rPr>
              <a:t>Part 2: Negotiation phase</a:t>
            </a:r>
            <a:endParaRPr kumimoji="0" lang="en-GB" sz="1800" b="0" i="0" u="none" strike="noStrike" kern="1200" cap="none" spc="0" normalizeH="0" baseline="0" noProof="0" dirty="0">
              <a:ln>
                <a:noFill/>
              </a:ln>
              <a:solidFill>
                <a:srgbClr val="FEFFFF"/>
              </a:solidFill>
              <a:effectLst/>
              <a:uLnTx/>
              <a:uFillTx/>
              <a:latin typeface="Arial"/>
              <a:ea typeface="+mn-ea"/>
              <a:cs typeface="Arial"/>
            </a:endParaRPr>
          </a:p>
        </p:txBody>
      </p:sp>
    </p:spTree>
    <p:extLst>
      <p:ext uri="{BB962C8B-B14F-4D97-AF65-F5344CB8AC3E}">
        <p14:creationId xmlns:p14="http://schemas.microsoft.com/office/powerpoint/2010/main" val="166217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5DBA8-88CB-4D46-8931-73CD39FFA274}"/>
              </a:ext>
            </a:extLst>
          </p:cNvPr>
          <p:cNvSpPr>
            <a:spLocks noGrp="1"/>
          </p:cNvSpPr>
          <p:nvPr>
            <p:ph type="title"/>
          </p:nvPr>
        </p:nvSpPr>
        <p:spPr/>
        <p:txBody>
          <a:bodyPr/>
          <a:lstStyle/>
          <a:p>
            <a:r>
              <a:rPr lang="en-US" dirty="0"/>
              <a:t>Negotiation phase – key points</a:t>
            </a:r>
            <a:endParaRPr lang="en-GB" dirty="0"/>
          </a:p>
        </p:txBody>
      </p:sp>
      <p:sp>
        <p:nvSpPr>
          <p:cNvPr id="5" name="Content Placeholder 4">
            <a:extLst>
              <a:ext uri="{FF2B5EF4-FFF2-40B4-BE49-F238E27FC236}">
                <a16:creationId xmlns:a16="http://schemas.microsoft.com/office/drawing/2014/main" id="{CE79D935-2CC3-9D15-9E6C-C9FDBBFBC6BE}"/>
              </a:ext>
            </a:extLst>
          </p:cNvPr>
          <p:cNvSpPr>
            <a:spLocks noGrp="1"/>
          </p:cNvSpPr>
          <p:nvPr>
            <p:ph idx="1"/>
          </p:nvPr>
        </p:nvSpPr>
        <p:spPr>
          <a:xfrm>
            <a:off x="219600" y="1247776"/>
            <a:ext cx="11764800" cy="4962420"/>
          </a:xfrm>
        </p:spPr>
        <p:txBody>
          <a:bodyPr/>
          <a:lstStyle/>
          <a:p>
            <a:pPr marL="285750" indent="-285750">
              <a:buClr>
                <a:srgbClr val="76C8AE"/>
              </a:buClr>
              <a:buFont typeface="Wingdings" panose="05000000000000000000" pitchFamily="2" charset="2"/>
              <a:buChar char="Ø"/>
            </a:pPr>
            <a:r>
              <a:rPr lang="en-US" dirty="0">
                <a:solidFill>
                  <a:schemeClr val="tx1"/>
                </a:solidFill>
              </a:rPr>
              <a:t>Negotiation Points template (</a:t>
            </a:r>
            <a:r>
              <a:rPr lang="en-US" b="1" u="sng" dirty="0">
                <a:solidFill>
                  <a:schemeClr val="tx1"/>
                </a:solidFill>
              </a:rPr>
              <a:t>MoM of Negotiation Meeting</a:t>
            </a:r>
            <a:r>
              <a:rPr lang="en-US" dirty="0">
                <a:solidFill>
                  <a:schemeClr val="tx1"/>
                </a:solidFill>
              </a:rPr>
              <a:t>)</a:t>
            </a:r>
          </a:p>
          <a:p>
            <a:pPr marL="285750" indent="-285750">
              <a:buClr>
                <a:srgbClr val="76C8AE"/>
              </a:buClr>
              <a:buFont typeface="Wingdings" panose="05000000000000000000" pitchFamily="2" charset="2"/>
              <a:buChar char="Ø"/>
            </a:pPr>
            <a:endParaRPr lang="en-US" dirty="0">
              <a:solidFill>
                <a:schemeClr val="tx1"/>
              </a:solidFill>
            </a:endParaRPr>
          </a:p>
          <a:p>
            <a:pPr marL="285750" indent="-285750">
              <a:buClr>
                <a:srgbClr val="76C8AE"/>
              </a:buClr>
              <a:buFont typeface="Wingdings" panose="05000000000000000000" pitchFamily="2" charset="2"/>
              <a:buChar char="Ø"/>
            </a:pPr>
            <a:r>
              <a:rPr lang="en-US" altLang="en-US" dirty="0">
                <a:solidFill>
                  <a:schemeClr val="tx1"/>
                </a:solidFill>
              </a:rPr>
              <a:t>What is expected from the Entity</a:t>
            </a:r>
          </a:p>
          <a:p>
            <a:pPr marL="285750" indent="-285750">
              <a:buClr>
                <a:srgbClr val="76C8AE"/>
              </a:buClr>
              <a:buFont typeface="Wingdings" panose="05000000000000000000" pitchFamily="2" charset="2"/>
              <a:buChar char="Ø"/>
            </a:pPr>
            <a:endParaRPr lang="en-US" altLang="en-US" dirty="0">
              <a:solidFill>
                <a:schemeClr val="tx1"/>
              </a:solidFill>
            </a:endParaRPr>
          </a:p>
          <a:p>
            <a:pPr marL="285750" indent="-285750">
              <a:buClr>
                <a:srgbClr val="76C8AE"/>
              </a:buClr>
              <a:buFont typeface="Wingdings" panose="05000000000000000000" pitchFamily="2" charset="2"/>
              <a:buChar char="Ø"/>
            </a:pPr>
            <a:r>
              <a:rPr lang="en-US" altLang="en-US" dirty="0">
                <a:solidFill>
                  <a:schemeClr val="tx1"/>
                </a:solidFill>
              </a:rPr>
              <a:t>Example of negotiation points (technical, management/planning, costing)</a:t>
            </a:r>
          </a:p>
          <a:p>
            <a:pPr lvl="1">
              <a:buClr>
                <a:srgbClr val="76C8AE"/>
              </a:buClr>
            </a:pPr>
            <a:r>
              <a:rPr lang="en-US" altLang="en-US" dirty="0">
                <a:solidFill>
                  <a:schemeClr val="tx1"/>
                </a:solidFill>
              </a:rPr>
              <a:t>[incl. examples of answers to negotiation points </a:t>
            </a:r>
            <a:r>
              <a:rPr lang="en-US" altLang="en-US" dirty="0">
                <a:solidFill>
                  <a:schemeClr val="tx1"/>
                </a:solidFill>
                <a:sym typeface="Wingdings" panose="05000000000000000000" pitchFamily="2" charset="2"/>
              </a:rPr>
              <a:t> </a:t>
            </a:r>
            <a:r>
              <a:rPr lang="en-US" altLang="en-US" dirty="0">
                <a:solidFill>
                  <a:schemeClr val="tx1"/>
                </a:solidFill>
              </a:rPr>
              <a:t>how to respond and avoid typical mistakes]</a:t>
            </a:r>
          </a:p>
          <a:p>
            <a:pPr marL="285750" indent="-285750">
              <a:buClr>
                <a:srgbClr val="76C8AE"/>
              </a:buClr>
              <a:buFont typeface="Wingdings" panose="05000000000000000000" pitchFamily="2" charset="2"/>
              <a:buChar char="Ø"/>
            </a:pPr>
            <a:endParaRPr lang="en-US" altLang="en-US" dirty="0">
              <a:solidFill>
                <a:schemeClr val="tx1"/>
              </a:solidFill>
            </a:endParaRPr>
          </a:p>
          <a:p>
            <a:pPr marL="285750" indent="-285750">
              <a:buClr>
                <a:srgbClr val="76C8AE"/>
              </a:buClr>
              <a:buFont typeface="Wingdings" panose="05000000000000000000" pitchFamily="2" charset="2"/>
              <a:buChar char="Ø"/>
            </a:pPr>
            <a:r>
              <a:rPr lang="en-US" altLang="en-US" dirty="0">
                <a:solidFill>
                  <a:schemeClr val="tx1"/>
                </a:solidFill>
              </a:rPr>
              <a:t>How to record the discussion and track decisions and actions</a:t>
            </a:r>
          </a:p>
          <a:p>
            <a:pPr marL="285750" indent="-285750">
              <a:buClr>
                <a:srgbClr val="76C8AE"/>
              </a:buClr>
              <a:buFont typeface="Wingdings" panose="05000000000000000000" pitchFamily="2" charset="2"/>
              <a:buChar char="Ø"/>
            </a:pPr>
            <a:endParaRPr lang="en-US" altLang="en-US" dirty="0">
              <a:solidFill>
                <a:schemeClr val="tx1"/>
              </a:solidFill>
            </a:endParaRPr>
          </a:p>
          <a:p>
            <a:pPr marL="285750" indent="-285750">
              <a:buClr>
                <a:srgbClr val="76C8AE"/>
              </a:buClr>
              <a:buFont typeface="Wingdings" panose="05000000000000000000" pitchFamily="2" charset="2"/>
              <a:buChar char="Ø"/>
            </a:pPr>
            <a:r>
              <a:rPr lang="en-US" altLang="en-US" dirty="0">
                <a:solidFill>
                  <a:schemeClr val="tx1"/>
                </a:solidFill>
              </a:rPr>
              <a:t>Use of Annexes to Negotiation MoM</a:t>
            </a:r>
          </a:p>
        </p:txBody>
      </p:sp>
    </p:spTree>
    <p:extLst>
      <p:ext uri="{BB962C8B-B14F-4D97-AF65-F5344CB8AC3E}">
        <p14:creationId xmlns:p14="http://schemas.microsoft.com/office/powerpoint/2010/main" val="224744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descr="A computer screen shot of a diagram&#10;&#10;Description automatically generated with low confidence">
            <a:extLst>
              <a:ext uri="{FF2B5EF4-FFF2-40B4-BE49-F238E27FC236}">
                <a16:creationId xmlns:a16="http://schemas.microsoft.com/office/drawing/2014/main" id="{7B5F05A4-B583-256F-69F9-084E97389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4" y="995487"/>
            <a:ext cx="12020550" cy="5431322"/>
          </a:xfrm>
          <a:prstGeom prst="rect">
            <a:avLst/>
          </a:prstGeom>
        </p:spPr>
      </p:pic>
      <p:sp>
        <p:nvSpPr>
          <p:cNvPr id="4" name="Title 3">
            <a:extLst>
              <a:ext uri="{FF2B5EF4-FFF2-40B4-BE49-F238E27FC236}">
                <a16:creationId xmlns:a16="http://schemas.microsoft.com/office/drawing/2014/main" id="{3087340F-934F-2513-C822-7D014E878C91}"/>
              </a:ext>
            </a:extLst>
          </p:cNvPr>
          <p:cNvSpPr>
            <a:spLocks noGrp="1"/>
          </p:cNvSpPr>
          <p:nvPr>
            <p:ph type="title"/>
          </p:nvPr>
        </p:nvSpPr>
        <p:spPr/>
        <p:txBody>
          <a:bodyPr/>
          <a:lstStyle/>
          <a:p>
            <a:r>
              <a:rPr lang="en-US" dirty="0"/>
              <a:t>Negotiation phase in general timeline</a:t>
            </a:r>
            <a:endParaRPr lang="en-GB" dirty="0"/>
          </a:p>
        </p:txBody>
      </p:sp>
      <p:pic>
        <p:nvPicPr>
          <p:cNvPr id="18" name="Picture 17" descr="A black background with white text&#10;&#10;Description automatically generated with low confidence">
            <a:extLst>
              <a:ext uri="{FF2B5EF4-FFF2-40B4-BE49-F238E27FC236}">
                <a16:creationId xmlns:a16="http://schemas.microsoft.com/office/drawing/2014/main" id="{5C7C0F1B-B14B-4B01-9332-CA62D15E8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354" y="5555072"/>
            <a:ext cx="1436816" cy="876300"/>
          </a:xfrm>
          <a:prstGeom prst="rect">
            <a:avLst/>
          </a:prstGeom>
        </p:spPr>
      </p:pic>
    </p:spTree>
    <p:extLst>
      <p:ext uri="{BB962C8B-B14F-4D97-AF65-F5344CB8AC3E}">
        <p14:creationId xmlns:p14="http://schemas.microsoft.com/office/powerpoint/2010/main" val="3697985959"/>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1B2B1F32-0869-4E70-95F0-DD1D08A8AFC1}"/>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8F05BAB2-BE42-419F-A679-AC1342FCD50B}"/>
    </a:ext>
  </a:extLst>
</a:theme>
</file>

<file path=ppt/theme/theme5.xml><?xml version="1.0" encoding="utf-8"?>
<a:theme xmlns:a="http://schemas.openxmlformats.org/drawingml/2006/main" name="1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57F8890F759C44ACFA1EBD5B9C41D8" ma:contentTypeVersion="18" ma:contentTypeDescription="Create a new document." ma:contentTypeScope="" ma:versionID="33de0665ab300a735fe9690eb95f3ab8">
  <xsd:schema xmlns:xsd="http://www.w3.org/2001/XMLSchema" xmlns:xs="http://www.w3.org/2001/XMLSchema" xmlns:p="http://schemas.microsoft.com/office/2006/metadata/properties" xmlns:ns1="http://schemas.microsoft.com/sharepoint/v3" xmlns:ns2="02323e2b-ed6c-4601-bc4f-7f982fb3745d" xmlns:ns3="760b1d43-dbbb-4ccd-81d1-8af7af92a028" targetNamespace="http://schemas.microsoft.com/office/2006/metadata/properties" ma:root="true" ma:fieldsID="958ed58fc9bcd7228b27896c3c8a9e39" ns1:_="" ns2:_="" ns3:_="">
    <xsd:import namespace="http://schemas.microsoft.com/sharepoint/v3"/>
    <xsd:import namespace="02323e2b-ed6c-4601-bc4f-7f982fb3745d"/>
    <xsd:import namespace="760b1d43-dbbb-4ccd-81d1-8af7af92a0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MediaServiceLocation" minOccurs="0"/>
                <xsd:element ref="ns2:Date" minOccurs="0"/>
                <xsd:element ref="ns2:Labe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323e2b-ed6c-4601-bc4f-7f982fb37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Date" ma:index="23" nillable="true" ma:displayName="Date" ma:format="DateTime" ma:internalName="Date">
      <xsd:simpleType>
        <xsd:restriction base="dms:DateTime"/>
      </xsd:simpleType>
    </xsd:element>
    <xsd:element name="Label" ma:index="24" nillable="true" ma:displayName="Label" ma:default="Trainees" ma:format="Dropdown" ma:internalName="Label">
      <xsd:complexType>
        <xsd:complexContent>
          <xsd:extension base="dms:MultiChoice">
            <xsd:sequence>
              <xsd:element name="Value" maxOccurs="unbounded" minOccurs="0" nillable="true">
                <xsd:simpleType>
                  <xsd:restriction base="dms:Choice">
                    <xsd:enumeration value="Trainees"/>
                    <xsd:enumeration value="Staff"/>
                  </xsd:restriction>
                </xsd:simpleType>
              </xsd:element>
            </xsd:sequence>
          </xsd:extension>
        </xsd:complexContent>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0b1d43-dbbb-4ccd-81d1-8af7af92a0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ea46e86-a036-4144-b5d5-e9ee15c60ef7}" ma:internalName="TaxCatchAll" ma:showField="CatchAllData" ma:web="760b1d43-dbbb-4ccd-81d1-8af7af92a02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bel xmlns="02323e2b-ed6c-4601-bc4f-7f982fb3745d">
      <Value>Trainees</Value>
    </Label>
    <_ip_UnifiedCompliancePolicyUIAction xmlns="http://schemas.microsoft.com/sharepoint/v3" xsi:nil="true"/>
    <Date xmlns="02323e2b-ed6c-4601-bc4f-7f982fb3745d" xsi:nil="true"/>
    <_ip_UnifiedCompliancePolicyProperties xmlns="http://schemas.microsoft.com/sharepoint/v3" xsi:nil="true"/>
    <TaxCatchAll xmlns="760b1d43-dbbb-4ccd-81d1-8af7af92a028" xsi:nil="true"/>
    <lcf76f155ced4ddcb4097134ff3c332f xmlns="02323e2b-ed6c-4601-bc4f-7f982fb374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736629-5266-40E9-A806-FC57D44B4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323e2b-ed6c-4601-bc4f-7f982fb3745d"/>
    <ds:schemaRef ds:uri="760b1d43-dbbb-4ccd-81d1-8af7af92a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8E22279E-2C4C-4C93-8498-455A58D1433E}">
  <ds:schemaRefs>
    <ds:schemaRef ds:uri="http://schemas.openxmlformats.org/package/2006/metadata/core-properties"/>
    <ds:schemaRef ds:uri="http://purl.org/dc/terms/"/>
    <ds:schemaRef ds:uri="ddc99d1b-0883-4f2c-a8e6-6d8ebaa0e5d6"/>
    <ds:schemaRef ds:uri="http://schemas.microsoft.com/office/infopath/2007/PartnerControls"/>
    <ds:schemaRef ds:uri="http://schemas.microsoft.com/sharepoint/v4"/>
    <ds:schemaRef ds:uri="http://schemas.microsoft.com/office/2006/documentManagement/types"/>
    <ds:schemaRef ds:uri="http://purl.org/dc/elements/1.1/"/>
    <ds:schemaRef ds:uri="http://www.w3.org/XML/1998/namespace"/>
    <ds:schemaRef ds:uri="http://schemas.microsoft.com/sharepoint/v3/fields"/>
    <ds:schemaRef ds:uri="http://schemas.microsoft.com/office/2006/metadata/properties"/>
    <ds:schemaRef ds:uri="http://purl.org/dc/dcmitype/"/>
    <ds:schemaRef ds:uri="02323e2b-ed6c-4601-bc4f-7f982fb3745d"/>
    <ds:schemaRef ds:uri="http://schemas.microsoft.com/sharepoint/v3"/>
    <ds:schemaRef ds:uri="760b1d43-dbbb-4ccd-81d1-8af7af92a028"/>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5525</TotalTime>
  <Words>2747</Words>
  <Application>Microsoft Macintosh PowerPoint</Application>
  <PresentationFormat>Custom</PresentationFormat>
  <Paragraphs>229</Paragraphs>
  <Slides>34</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Calibri</vt:lpstr>
      <vt:lpstr>Segoe UI</vt:lpstr>
      <vt:lpstr>Symbol</vt:lpstr>
      <vt:lpstr>Times New Roman</vt:lpstr>
      <vt:lpstr>Verdana</vt:lpstr>
      <vt:lpstr>Wingdings</vt:lpstr>
      <vt:lpstr>ESA_Presentation_DARK</vt:lpstr>
      <vt:lpstr>ESA_Presentation_DARK_BG</vt:lpstr>
      <vt:lpstr>ESA_Presentation_CLEAR</vt:lpstr>
      <vt:lpstr>ESA_Presentation_CLEAR_BG</vt:lpstr>
      <vt:lpstr>1_ESA_Presentation_CLEAR</vt:lpstr>
      <vt:lpstr>PowerPoint Presentation</vt:lpstr>
      <vt:lpstr>Table of Content</vt:lpstr>
      <vt:lpstr>Disclaimer</vt:lpstr>
      <vt:lpstr>PowerPoint Presentation</vt:lpstr>
      <vt:lpstr>Overview</vt:lpstr>
      <vt:lpstr>Implementation process action flowchart</vt:lpstr>
      <vt:lpstr>PowerPoint Presentation</vt:lpstr>
      <vt:lpstr>Negotiation phase – key points</vt:lpstr>
      <vt:lpstr>Negotiation phase in general timeline</vt:lpstr>
      <vt:lpstr>Negotiation phase in detail</vt:lpstr>
      <vt:lpstr>Negotiation Points template (MoM)</vt:lpstr>
      <vt:lpstr>Negotiation Points template (MoM)</vt:lpstr>
      <vt:lpstr>Negotiation Points template (MoM)</vt:lpstr>
      <vt:lpstr>Summary</vt:lpstr>
      <vt:lpstr>PowerPoint Presentation</vt:lpstr>
      <vt:lpstr>Negotiation Points - Structure </vt:lpstr>
      <vt:lpstr>Negotiation Points - Language </vt:lpstr>
      <vt:lpstr>Negotiation Points - Language </vt:lpstr>
      <vt:lpstr>Technical Negotiation Point (Example A)</vt:lpstr>
      <vt:lpstr>Technical Negotiation Point (Example B)</vt:lpstr>
      <vt:lpstr>Management / Planning Negotiation Point (Example C)</vt:lpstr>
      <vt:lpstr>Costing Negotiation Point (Example D)</vt:lpstr>
      <vt:lpstr>PowerPoint Presentation</vt:lpstr>
      <vt:lpstr>Mandatory Annexes – Summary Table</vt:lpstr>
      <vt:lpstr>Mandatory Annexes – Milestone Payment Plan</vt:lpstr>
      <vt:lpstr>Mandatory Annexes – List of Deliverables Table</vt:lpstr>
      <vt:lpstr>MoM Finalization</vt:lpstr>
      <vt:lpstr>PowerPoint Presentation</vt:lpstr>
      <vt:lpstr>Contracting phase in general timeline</vt:lpstr>
      <vt:lpstr>KOM preparation and Advance Payment</vt:lpstr>
      <vt:lpstr>KOM preparation and Advance Payment</vt:lpstr>
      <vt:lpstr>KOM preparation and Advance Payment</vt:lpstr>
      <vt:lpstr>KOM Meeting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Kim Johnson</dc:creator>
  <cp:keywords/>
  <dc:description/>
  <cp:lastModifiedBy>Jennifer Ngo-Anh</cp:lastModifiedBy>
  <cp:revision>11</cp:revision>
  <cp:lastPrinted>2023-03-15T08:52:49Z</cp:lastPrinted>
  <dcterms:created xsi:type="dcterms:W3CDTF">2023-02-02T13:36:41Z</dcterms:created>
  <dcterms:modified xsi:type="dcterms:W3CDTF">2023-10-16T16:24:13Z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0x010100BA57F8890F759C44ACFA1EBD5B9C41D8</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2020-08-04T22:00:00Z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