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38"/>
  </p:notesMasterIdLst>
  <p:handoutMasterIdLst>
    <p:handoutMasterId r:id="rId39"/>
  </p:handoutMasterIdLst>
  <p:sldIdLst>
    <p:sldId id="256" r:id="rId8"/>
    <p:sldId id="768" r:id="rId9"/>
    <p:sldId id="841" r:id="rId10"/>
    <p:sldId id="853" r:id="rId11"/>
    <p:sldId id="770" r:id="rId12"/>
    <p:sldId id="806" r:id="rId13"/>
    <p:sldId id="820" r:id="rId14"/>
    <p:sldId id="840" r:id="rId15"/>
    <p:sldId id="856" r:id="rId16"/>
    <p:sldId id="839" r:id="rId17"/>
    <p:sldId id="837" r:id="rId18"/>
    <p:sldId id="758" r:id="rId19"/>
    <p:sldId id="819" r:id="rId20"/>
    <p:sldId id="807" r:id="rId21"/>
    <p:sldId id="814" r:id="rId22"/>
    <p:sldId id="836" r:id="rId23"/>
    <p:sldId id="843" r:id="rId24"/>
    <p:sldId id="842" r:id="rId25"/>
    <p:sldId id="846" r:id="rId26"/>
    <p:sldId id="854" r:id="rId27"/>
    <p:sldId id="855" r:id="rId28"/>
    <p:sldId id="850" r:id="rId29"/>
    <p:sldId id="761" r:id="rId30"/>
    <p:sldId id="849" r:id="rId31"/>
    <p:sldId id="851" r:id="rId32"/>
    <p:sldId id="835" r:id="rId33"/>
    <p:sldId id="852" r:id="rId34"/>
    <p:sldId id="823" r:id="rId35"/>
    <p:sldId id="815" r:id="rId36"/>
    <p:sldId id="1110" r:id="rId37"/>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45F23E-E8A3-3913-95D4-8CABB47A6E51}" name="Stephen Airey" initials="SA" userId="S::Stephen.Airey@esa.int::7273f010-5a05-4e99-a07d-6745da8e230c" providerId="AD"/>
  <p188:author id="{18CB6D7B-C7DB-A44D-5849-E13C80535980}" name="Stephen Airey" initials="SA" userId="S::stephen.airey@esa.int::7273f010-5a05-4e99-a07d-6745da8e230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D9D9D9"/>
    <a:srgbClr val="F1666A"/>
    <a:srgbClr val="CC6600"/>
    <a:srgbClr val="EE6869"/>
    <a:srgbClr val="D7E9E8"/>
    <a:srgbClr val="8197A6"/>
    <a:srgbClr val="053249"/>
    <a:srgbClr val="003249"/>
    <a:srgbClr val="335E6F"/>
    <a:srgbClr val="006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0" autoAdjust="0"/>
    <p:restoredTop sz="81933" autoAdjust="0"/>
  </p:normalViewPr>
  <p:slideViewPr>
    <p:cSldViewPr snapToGrid="0">
      <p:cViewPr varScale="1">
        <p:scale>
          <a:sx n="59" d="100"/>
          <a:sy n="59" d="100"/>
        </p:scale>
        <p:origin x="200" y="1592"/>
      </p:cViewPr>
      <p:guideLst>
        <p:guide orient="horz" pos="2160"/>
        <p:guide pos="3851"/>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95" d="100"/>
        <a:sy n="95" d="100"/>
      </p:scale>
      <p:origin x="0" y="-16836"/>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Ngo-Anh" userId="08d917e9-b73a-4345-bb77-f0f91e28650d" providerId="ADAL" clId="{01930F66-2843-F747-837C-7B15134721D2}"/>
    <pc:docChg chg="delSld modSld">
      <pc:chgData name="Jennifer Ngo-Anh" userId="08d917e9-b73a-4345-bb77-f0f91e28650d" providerId="ADAL" clId="{01930F66-2843-F747-837C-7B15134721D2}" dt="2023-10-18T13:27:02.989" v="30" actId="20577"/>
      <pc:docMkLst>
        <pc:docMk/>
      </pc:docMkLst>
      <pc:sldChg chg="modSp mod">
        <pc:chgData name="Jennifer Ngo-Anh" userId="08d917e9-b73a-4345-bb77-f0f91e28650d" providerId="ADAL" clId="{01930F66-2843-F747-837C-7B15134721D2}" dt="2023-10-18T06:30:30.050" v="8" actId="20577"/>
        <pc:sldMkLst>
          <pc:docMk/>
          <pc:sldMk cId="4085942979" sldId="770"/>
        </pc:sldMkLst>
        <pc:spChg chg="mod">
          <ac:chgData name="Jennifer Ngo-Anh" userId="08d917e9-b73a-4345-bb77-f0f91e28650d" providerId="ADAL" clId="{01930F66-2843-F747-837C-7B15134721D2}" dt="2023-10-18T06:30:30.050" v="8" actId="20577"/>
          <ac:spMkLst>
            <pc:docMk/>
            <pc:sldMk cId="4085942979" sldId="770"/>
            <ac:spMk id="3" creationId="{00000000-0000-0000-0000-000000000000}"/>
          </ac:spMkLst>
        </pc:spChg>
      </pc:sldChg>
      <pc:sldChg chg="modSp mod">
        <pc:chgData name="Jennifer Ngo-Anh" userId="08d917e9-b73a-4345-bb77-f0f91e28650d" providerId="ADAL" clId="{01930F66-2843-F747-837C-7B15134721D2}" dt="2023-10-18T13:27:02.989" v="30" actId="20577"/>
        <pc:sldMkLst>
          <pc:docMk/>
          <pc:sldMk cId="714085325" sldId="815"/>
        </pc:sldMkLst>
        <pc:spChg chg="mod">
          <ac:chgData name="Jennifer Ngo-Anh" userId="08d917e9-b73a-4345-bb77-f0f91e28650d" providerId="ADAL" clId="{01930F66-2843-F747-837C-7B15134721D2}" dt="2023-10-18T13:27:02.989" v="30" actId="20577"/>
          <ac:spMkLst>
            <pc:docMk/>
            <pc:sldMk cId="714085325" sldId="815"/>
            <ac:spMk id="4" creationId="{5FF0F23F-2397-A64E-9D17-9C0A629CB65F}"/>
          </ac:spMkLst>
        </pc:spChg>
      </pc:sldChg>
      <pc:sldChg chg="modSp mod">
        <pc:chgData name="Jennifer Ngo-Anh" userId="08d917e9-b73a-4345-bb77-f0f91e28650d" providerId="ADAL" clId="{01930F66-2843-F747-837C-7B15134721D2}" dt="2023-10-18T13:03:25.207" v="29" actId="20577"/>
        <pc:sldMkLst>
          <pc:docMk/>
          <pc:sldMk cId="2159126212" sldId="823"/>
        </pc:sldMkLst>
        <pc:spChg chg="mod">
          <ac:chgData name="Jennifer Ngo-Anh" userId="08d917e9-b73a-4345-bb77-f0f91e28650d" providerId="ADAL" clId="{01930F66-2843-F747-837C-7B15134721D2}" dt="2023-10-18T13:03:25.207" v="29" actId="20577"/>
          <ac:spMkLst>
            <pc:docMk/>
            <pc:sldMk cId="2159126212" sldId="823"/>
            <ac:spMk id="4" creationId="{137B9884-F4BA-FF80-F57D-8865ADEE22A3}"/>
          </ac:spMkLst>
        </pc:spChg>
      </pc:sldChg>
      <pc:sldChg chg="modSp mod">
        <pc:chgData name="Jennifer Ngo-Anh" userId="08d917e9-b73a-4345-bb77-f0f91e28650d" providerId="ADAL" clId="{01930F66-2843-F747-837C-7B15134721D2}" dt="2023-10-18T11:04:29.664" v="10" actId="20577"/>
        <pc:sldMkLst>
          <pc:docMk/>
          <pc:sldMk cId="18546881" sldId="837"/>
        </pc:sldMkLst>
        <pc:spChg chg="mod">
          <ac:chgData name="Jennifer Ngo-Anh" userId="08d917e9-b73a-4345-bb77-f0f91e28650d" providerId="ADAL" clId="{01930F66-2843-F747-837C-7B15134721D2}" dt="2023-10-18T11:04:29.664" v="10" actId="20577"/>
          <ac:spMkLst>
            <pc:docMk/>
            <pc:sldMk cId="18546881" sldId="837"/>
            <ac:spMk id="2" creationId="{96051B9D-B9C0-A85B-BE4F-CC4D87F4A684}"/>
          </ac:spMkLst>
        </pc:spChg>
      </pc:sldChg>
      <pc:sldChg chg="modSp mod">
        <pc:chgData name="Jennifer Ngo-Anh" userId="08d917e9-b73a-4345-bb77-f0f91e28650d" providerId="ADAL" clId="{01930F66-2843-F747-837C-7B15134721D2}" dt="2023-10-18T07:23:08.601" v="9" actId="20577"/>
        <pc:sldMkLst>
          <pc:docMk/>
          <pc:sldMk cId="3744137320" sldId="840"/>
        </pc:sldMkLst>
        <pc:spChg chg="mod">
          <ac:chgData name="Jennifer Ngo-Anh" userId="08d917e9-b73a-4345-bb77-f0f91e28650d" providerId="ADAL" clId="{01930F66-2843-F747-837C-7B15134721D2}" dt="2023-10-18T07:23:08.601" v="9" actId="20577"/>
          <ac:spMkLst>
            <pc:docMk/>
            <pc:sldMk cId="3744137320" sldId="840"/>
            <ac:spMk id="4" creationId="{ED7F01CC-CC50-FFBD-EA14-2F0CDD8A30C7}"/>
          </ac:spMkLst>
        </pc:spChg>
      </pc:sldChg>
      <pc:sldChg chg="modSp del mod">
        <pc:chgData name="Jennifer Ngo-Anh" userId="08d917e9-b73a-4345-bb77-f0f91e28650d" providerId="ADAL" clId="{01930F66-2843-F747-837C-7B15134721D2}" dt="2023-10-18T12:48:33.019" v="24" actId="2696"/>
        <pc:sldMkLst>
          <pc:docMk/>
          <pc:sldMk cId="2675119701" sldId="857"/>
        </pc:sldMkLst>
        <pc:spChg chg="mod">
          <ac:chgData name="Jennifer Ngo-Anh" userId="08d917e9-b73a-4345-bb77-f0f91e28650d" providerId="ADAL" clId="{01930F66-2843-F747-837C-7B15134721D2}" dt="2023-10-18T12:48:04.961" v="23" actId="20577"/>
          <ac:spMkLst>
            <pc:docMk/>
            <pc:sldMk cId="2675119701" sldId="857"/>
            <ac:spMk id="2" creationId="{714F19F1-07AA-FA56-58C0-1E9359B8B09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NL"/>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NL"/>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NL"/>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NL"/>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10/17/23</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GB" sz="1800" dirty="0">
              <a:solidFill>
                <a:schemeClr val="tx1"/>
              </a:solidFill>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119651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405562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267576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sz="120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64572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IT" sz="120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276722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sz="1800" dirty="0">
              <a:solidFill>
                <a:schemeClr val="tx1"/>
              </a:solidFill>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128168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sz="1800" dirty="0">
              <a:solidFill>
                <a:schemeClr val="tx1"/>
              </a:solidFill>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220610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sz="1800" dirty="0">
              <a:solidFill>
                <a:schemeClr val="tx1"/>
              </a:solidFill>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303948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en-NL" sz="1800" b="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19</a:t>
            </a:fld>
            <a:endParaRPr lang="en-US" dirty="0"/>
          </a:p>
        </p:txBody>
      </p:sp>
    </p:spTree>
    <p:extLst>
      <p:ext uri="{BB962C8B-B14F-4D97-AF65-F5344CB8AC3E}">
        <p14:creationId xmlns:p14="http://schemas.microsoft.com/office/powerpoint/2010/main" val="154936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en-NL" sz="1800" b="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20</a:t>
            </a:fld>
            <a:endParaRPr lang="en-US" dirty="0"/>
          </a:p>
        </p:txBody>
      </p:sp>
    </p:spTree>
    <p:extLst>
      <p:ext uri="{BB962C8B-B14F-4D97-AF65-F5344CB8AC3E}">
        <p14:creationId xmlns:p14="http://schemas.microsoft.com/office/powerpoint/2010/main" val="261357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D8DF57D7-2670-4E78-96DD-D9B22805124F}"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85726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en-NL" sz="1800" b="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21</a:t>
            </a:fld>
            <a:endParaRPr lang="en-US" dirty="0"/>
          </a:p>
        </p:txBody>
      </p:sp>
    </p:spTree>
    <p:extLst>
      <p:ext uri="{BB962C8B-B14F-4D97-AF65-F5344CB8AC3E}">
        <p14:creationId xmlns:p14="http://schemas.microsoft.com/office/powerpoint/2010/main" val="2038271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23</a:t>
            </a:fld>
            <a:endParaRPr lang="en-US" dirty="0"/>
          </a:p>
        </p:txBody>
      </p:sp>
    </p:spTree>
    <p:extLst>
      <p:ext uri="{BB962C8B-B14F-4D97-AF65-F5344CB8AC3E}">
        <p14:creationId xmlns:p14="http://schemas.microsoft.com/office/powerpoint/2010/main" val="157821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24</a:t>
            </a:fld>
            <a:endParaRPr lang="en-US" dirty="0"/>
          </a:p>
        </p:txBody>
      </p:sp>
    </p:spTree>
    <p:extLst>
      <p:ext uri="{BB962C8B-B14F-4D97-AF65-F5344CB8AC3E}">
        <p14:creationId xmlns:p14="http://schemas.microsoft.com/office/powerpoint/2010/main" val="1683831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26</a:t>
            </a:fld>
            <a:endParaRPr lang="en-US" dirty="0"/>
          </a:p>
        </p:txBody>
      </p:sp>
    </p:spTree>
    <p:extLst>
      <p:ext uri="{BB962C8B-B14F-4D97-AF65-F5344CB8AC3E}">
        <p14:creationId xmlns:p14="http://schemas.microsoft.com/office/powerpoint/2010/main" val="394015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IT" sz="120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27</a:t>
            </a:fld>
            <a:endParaRPr lang="en-US" dirty="0"/>
          </a:p>
        </p:txBody>
      </p:sp>
    </p:spTree>
    <p:extLst>
      <p:ext uri="{BB962C8B-B14F-4D97-AF65-F5344CB8AC3E}">
        <p14:creationId xmlns:p14="http://schemas.microsoft.com/office/powerpoint/2010/main" val="295815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IT" sz="120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28</a:t>
            </a:fld>
            <a:endParaRPr lang="en-US" dirty="0"/>
          </a:p>
        </p:txBody>
      </p:sp>
    </p:spTree>
    <p:extLst>
      <p:ext uri="{BB962C8B-B14F-4D97-AF65-F5344CB8AC3E}">
        <p14:creationId xmlns:p14="http://schemas.microsoft.com/office/powerpoint/2010/main" val="1934784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29</a:t>
            </a:fld>
            <a:endParaRPr lang="en-US" dirty="0"/>
          </a:p>
        </p:txBody>
      </p:sp>
    </p:spTree>
    <p:extLst>
      <p:ext uri="{BB962C8B-B14F-4D97-AF65-F5344CB8AC3E}">
        <p14:creationId xmlns:p14="http://schemas.microsoft.com/office/powerpoint/2010/main" val="318897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B1C1B1E2-4475-074F-89EB-5387F18A9490}" type="slidenum">
              <a:rPr lang="en-US" altLang="x-none" smtClean="0"/>
              <a:pPr>
                <a:defRPr/>
              </a:pPr>
              <a:t>30</a:t>
            </a:fld>
            <a:endParaRPr lang="en-US" altLang="x-none"/>
          </a:p>
        </p:txBody>
      </p:sp>
    </p:spTree>
    <p:extLst>
      <p:ext uri="{BB962C8B-B14F-4D97-AF65-F5344CB8AC3E}">
        <p14:creationId xmlns:p14="http://schemas.microsoft.com/office/powerpoint/2010/main" val="353920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D8DF57D7-2670-4E78-96DD-D9B22805124F}"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02709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366383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222222"/>
              </a:solidFill>
              <a:effectLst/>
              <a:latin typeface="Helvetica" pitchFamily="2"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196602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127561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38819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i="0" dirty="0">
              <a:solidFill>
                <a:srgbClr val="222222"/>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104530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IT" sz="120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14571309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0.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8.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1.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0.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3.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3.xml"/><Relationship Id="rId4" Type="http://schemas.openxmlformats.org/officeDocument/2006/relationships/image" Target="../media/image4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5.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4.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grpSp>
        <p:nvGrpSpPr>
          <p:cNvPr id="98" name="Group 97">
            <a:extLst>
              <a:ext uri="{FF2B5EF4-FFF2-40B4-BE49-F238E27FC236}">
                <a16:creationId xmlns:a16="http://schemas.microsoft.com/office/drawing/2014/main" id="{CE642B03-0EF0-4B89-9C8B-4AEFAD3C07E1}"/>
              </a:ext>
            </a:extLst>
          </p:cNvPr>
          <p:cNvGrpSpPr/>
          <p:nvPr userDrawn="1"/>
        </p:nvGrpSpPr>
        <p:grpSpPr>
          <a:xfrm>
            <a:off x="226688" y="6569736"/>
            <a:ext cx="9628745" cy="144114"/>
            <a:chOff x="1076500" y="4469696"/>
            <a:chExt cx="9628745" cy="144114"/>
          </a:xfrm>
        </p:grpSpPr>
        <p:pic>
          <p:nvPicPr>
            <p:cNvPr id="99" name="Picture 98" descr="de.png">
              <a:extLst>
                <a:ext uri="{FF2B5EF4-FFF2-40B4-BE49-F238E27FC236}">
                  <a16:creationId xmlns:a16="http://schemas.microsoft.com/office/drawing/2014/main" id="{381BC98B-E672-46D5-8F8D-FEAC51F76B1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100" name="Picture 99" descr="at.png">
              <a:extLst>
                <a:ext uri="{FF2B5EF4-FFF2-40B4-BE49-F238E27FC236}">
                  <a16:creationId xmlns:a16="http://schemas.microsoft.com/office/drawing/2014/main" id="{225A4733-107B-49BC-B524-DE83F36210A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101" name="Picture 100" descr="be.png">
              <a:extLst>
                <a:ext uri="{FF2B5EF4-FFF2-40B4-BE49-F238E27FC236}">
                  <a16:creationId xmlns:a16="http://schemas.microsoft.com/office/drawing/2014/main" id="{C8F0223E-DBAC-41CA-A47B-DF69C4F9D9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102" name="Picture 101" descr="dk.png">
              <a:extLst>
                <a:ext uri="{FF2B5EF4-FFF2-40B4-BE49-F238E27FC236}">
                  <a16:creationId xmlns:a16="http://schemas.microsoft.com/office/drawing/2014/main" id="{1BF745E5-AFED-4935-857B-C5E4FA6FBD5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103" name="Picture 102" descr="es.png">
              <a:extLst>
                <a:ext uri="{FF2B5EF4-FFF2-40B4-BE49-F238E27FC236}">
                  <a16:creationId xmlns:a16="http://schemas.microsoft.com/office/drawing/2014/main" id="{0401DA19-7D39-407A-8231-56819BA126D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104" name="Picture 103" descr="ee.png">
              <a:extLst>
                <a:ext uri="{FF2B5EF4-FFF2-40B4-BE49-F238E27FC236}">
                  <a16:creationId xmlns:a16="http://schemas.microsoft.com/office/drawing/2014/main" id="{3DD10B99-0B54-43D6-8D68-531D5E79C5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105" name="Picture 104" descr="fi.png">
              <a:extLst>
                <a:ext uri="{FF2B5EF4-FFF2-40B4-BE49-F238E27FC236}">
                  <a16:creationId xmlns:a16="http://schemas.microsoft.com/office/drawing/2014/main" id="{2F36F73C-3580-45E1-9CE2-C1D417FE990F}"/>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106" name="Picture 105" descr="fr.png">
              <a:extLst>
                <a:ext uri="{FF2B5EF4-FFF2-40B4-BE49-F238E27FC236}">
                  <a16:creationId xmlns:a16="http://schemas.microsoft.com/office/drawing/2014/main" id="{906737DA-0E2F-4F5D-B740-B54BAD2C8C5F}"/>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107" name="Picture 106" descr="gr.png">
              <a:extLst>
                <a:ext uri="{FF2B5EF4-FFF2-40B4-BE49-F238E27FC236}">
                  <a16:creationId xmlns:a16="http://schemas.microsoft.com/office/drawing/2014/main" id="{68A3DCFD-7BDE-4B6C-9D80-506777C1900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108" name="Picture 107" descr="hu.png">
              <a:extLst>
                <a:ext uri="{FF2B5EF4-FFF2-40B4-BE49-F238E27FC236}">
                  <a16:creationId xmlns:a16="http://schemas.microsoft.com/office/drawing/2014/main" id="{CFB3CB32-72D0-4E9A-97A2-6137F7675638}"/>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109" name="Picture 108" descr="ie.png">
              <a:extLst>
                <a:ext uri="{FF2B5EF4-FFF2-40B4-BE49-F238E27FC236}">
                  <a16:creationId xmlns:a16="http://schemas.microsoft.com/office/drawing/2014/main" id="{82F1D1F4-8AED-4290-8402-C7C14DD5984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110" name="Picture 109" descr="it.png">
              <a:extLst>
                <a:ext uri="{FF2B5EF4-FFF2-40B4-BE49-F238E27FC236}">
                  <a16:creationId xmlns:a16="http://schemas.microsoft.com/office/drawing/2014/main" id="{F421F4B2-704B-4865-8B0C-0F8CA756F7AB}"/>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111" name="Picture 110" descr="lu.png">
              <a:extLst>
                <a:ext uri="{FF2B5EF4-FFF2-40B4-BE49-F238E27FC236}">
                  <a16:creationId xmlns:a16="http://schemas.microsoft.com/office/drawing/2014/main" id="{989E3DFA-89E6-49E0-BA29-AC115F09AE0D}"/>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112" name="Picture 111" descr="no.png">
              <a:extLst>
                <a:ext uri="{FF2B5EF4-FFF2-40B4-BE49-F238E27FC236}">
                  <a16:creationId xmlns:a16="http://schemas.microsoft.com/office/drawing/2014/main" id="{A5A97D08-BE88-47B1-BC4C-B1EB289C7260}"/>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113" name="Picture 112" descr="nl.png">
              <a:extLst>
                <a:ext uri="{FF2B5EF4-FFF2-40B4-BE49-F238E27FC236}">
                  <a16:creationId xmlns:a16="http://schemas.microsoft.com/office/drawing/2014/main" id="{000EEC71-A38B-415E-83FA-C396EABF1D8C}"/>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114" name="Picture 113" descr="pl.png">
              <a:extLst>
                <a:ext uri="{FF2B5EF4-FFF2-40B4-BE49-F238E27FC236}">
                  <a16:creationId xmlns:a16="http://schemas.microsoft.com/office/drawing/2014/main" id="{1ACF67EA-567D-4EE0-8CC8-414BA5E221E6}"/>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115" name="Picture 114" descr="pt.png">
              <a:extLst>
                <a:ext uri="{FF2B5EF4-FFF2-40B4-BE49-F238E27FC236}">
                  <a16:creationId xmlns:a16="http://schemas.microsoft.com/office/drawing/2014/main" id="{080291BD-06C6-488E-9A56-3E69D0711B80}"/>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116" name="Picture 115" descr="cz.png">
              <a:extLst>
                <a:ext uri="{FF2B5EF4-FFF2-40B4-BE49-F238E27FC236}">
                  <a16:creationId xmlns:a16="http://schemas.microsoft.com/office/drawing/2014/main" id="{6EDC5F26-E7C6-4A61-BC78-1462C66C169D}"/>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117" name="Picture 116" descr="ro.png">
              <a:extLst>
                <a:ext uri="{FF2B5EF4-FFF2-40B4-BE49-F238E27FC236}">
                  <a16:creationId xmlns:a16="http://schemas.microsoft.com/office/drawing/2014/main" id="{57809487-789E-47BB-AA8E-1F8C20F1718F}"/>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118" name="Picture 117" descr="se.png">
              <a:extLst>
                <a:ext uri="{FF2B5EF4-FFF2-40B4-BE49-F238E27FC236}">
                  <a16:creationId xmlns:a16="http://schemas.microsoft.com/office/drawing/2014/main" id="{6AEDE687-336C-48B5-BFA7-774CCF8A7B1D}"/>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119" name="Picture 118" descr="ch.png">
              <a:extLst>
                <a:ext uri="{FF2B5EF4-FFF2-40B4-BE49-F238E27FC236}">
                  <a16:creationId xmlns:a16="http://schemas.microsoft.com/office/drawing/2014/main" id="{765B3246-3398-44E5-8782-0EC0C94739EA}"/>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120" name="Picture 119" descr="uk.png">
              <a:extLst>
                <a:ext uri="{FF2B5EF4-FFF2-40B4-BE49-F238E27FC236}">
                  <a16:creationId xmlns:a16="http://schemas.microsoft.com/office/drawing/2014/main" id="{B7A54B29-29A4-4216-BDCB-B892344F4C71}"/>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121" name="Picture 120">
              <a:extLst>
                <a:ext uri="{FF2B5EF4-FFF2-40B4-BE49-F238E27FC236}">
                  <a16:creationId xmlns:a16="http://schemas.microsoft.com/office/drawing/2014/main" id="{BD10A5D6-9438-4E29-80B5-DC496C46D23F}"/>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122" name="Picture 121">
              <a:extLst>
                <a:ext uri="{FF2B5EF4-FFF2-40B4-BE49-F238E27FC236}">
                  <a16:creationId xmlns:a16="http://schemas.microsoft.com/office/drawing/2014/main" id="{950D8082-BDE6-48BC-8317-0D4C3C44D6EF}"/>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23" name="Picture 122" descr="ca.png">
              <a:extLst>
                <a:ext uri="{FF2B5EF4-FFF2-40B4-BE49-F238E27FC236}">
                  <a16:creationId xmlns:a16="http://schemas.microsoft.com/office/drawing/2014/main" id="{3FA38A6C-E219-4F65-80C0-7E329F7D3A8E}"/>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124" name="Picture 123" descr="si.png">
              <a:extLst>
                <a:ext uri="{FF2B5EF4-FFF2-40B4-BE49-F238E27FC236}">
                  <a16:creationId xmlns:a16="http://schemas.microsoft.com/office/drawing/2014/main" id="{EA3E719E-4A8D-4153-9BDC-6D274C09D10E}"/>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strips(upRight)">
                                      <p:cBhvr>
                                        <p:cTn id="11" dur="500"/>
                                        <p:tgtEl>
                                          <p:spTgt spid="9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1500" fill="hold"/>
                                        <p:tgtEl>
                                          <p:spTgt spid="98"/>
                                        </p:tgtEl>
                                        <p:attrNameLst>
                                          <p:attrName>ppt_x</p:attrName>
                                        </p:attrNameLst>
                                      </p:cBhvr>
                                      <p:tavLst>
                                        <p:tav tm="0">
                                          <p:val>
                                            <p:strVal val="0-#ppt_w/2"/>
                                          </p:val>
                                        </p:tav>
                                        <p:tav tm="100000">
                                          <p:val>
                                            <p:strVal val="#ppt_x"/>
                                          </p:val>
                                        </p:tav>
                                      </p:tavLst>
                                    </p:anim>
                                    <p:anim calcmode="lin" valueType="num">
                                      <p:cBhvr additive="base">
                                        <p:cTn id="20" dur="1500" fill="hold"/>
                                        <p:tgtEl>
                                          <p:spTgt spid="9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12" accel="10000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grpSp>
        <p:nvGrpSpPr>
          <p:cNvPr id="66" name="Group 65">
            <a:extLst>
              <a:ext uri="{FF2B5EF4-FFF2-40B4-BE49-F238E27FC236}">
                <a16:creationId xmlns:a16="http://schemas.microsoft.com/office/drawing/2014/main" id="{0BDEE793-43F4-4A4F-BF0B-ADE99A6B95DA}"/>
              </a:ext>
            </a:extLst>
          </p:cNvPr>
          <p:cNvGrpSpPr/>
          <p:nvPr userDrawn="1"/>
        </p:nvGrpSpPr>
        <p:grpSpPr>
          <a:xfrm>
            <a:off x="226688" y="6569736"/>
            <a:ext cx="9628745" cy="144114"/>
            <a:chOff x="1076500" y="4469696"/>
            <a:chExt cx="9628745" cy="144114"/>
          </a:xfrm>
        </p:grpSpPr>
        <p:pic>
          <p:nvPicPr>
            <p:cNvPr id="67" name="Picture 66" descr="de.png">
              <a:extLst>
                <a:ext uri="{FF2B5EF4-FFF2-40B4-BE49-F238E27FC236}">
                  <a16:creationId xmlns:a16="http://schemas.microsoft.com/office/drawing/2014/main" id="{6B75858F-9A67-41AA-8B94-F6B4B7AAF31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70A516BE-5CC6-4CE9-853F-31AEC336A00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203FB4ED-F3AB-494D-862E-A8696D16B74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4DE526DA-3481-446A-A732-98C859DCABA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D697FC77-812D-4172-A2ED-06CB6B4A924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42258044-A537-45EF-BA18-8D5B89EF71F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F47E81A8-68FF-44CA-902D-07EB98CDAE2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C11EAD1F-6E3E-4517-925A-1B5C889209BF}"/>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D1B93C23-991F-494B-BDE7-D89CFBBFF605}"/>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ADEDA91F-B42F-427D-89BB-3C1A49263B5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69A2BB63-BAF0-40C4-AD9C-10D83E1B0FC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F3B8823B-3FE6-48FB-8FD3-17F8F6BB65E7}"/>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E1DDA7F3-6A6D-4848-9BE9-DE1B48702593}"/>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B10F78CA-487C-423E-84DC-EF5A1DB224D4}"/>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75F92B42-7A10-4C91-9DB1-180E4FFD7978}"/>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264146D2-CAAA-4F82-B2C0-B0939A650A48}"/>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B68EB404-158C-4653-9050-1BB2E937D2D9}"/>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CA0747A2-2A55-4B44-99F0-5940853698CB}"/>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13221147-EE6A-4598-8796-60356638B115}"/>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0D10A43-DDF4-4D36-B1FC-63DCC84F1B7C}"/>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3A0ACA4A-31E0-4EF7-9E21-35C445CC4BD5}"/>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6486F896-C692-4036-82DC-F23CE9857C9F}"/>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8" name="Picture 97">
              <a:extLst>
                <a:ext uri="{FF2B5EF4-FFF2-40B4-BE49-F238E27FC236}">
                  <a16:creationId xmlns:a16="http://schemas.microsoft.com/office/drawing/2014/main" id="{2EC3C40A-F150-4487-9F1F-147F7CDF9A55}"/>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9" name="Picture 98">
              <a:extLst>
                <a:ext uri="{FF2B5EF4-FFF2-40B4-BE49-F238E27FC236}">
                  <a16:creationId xmlns:a16="http://schemas.microsoft.com/office/drawing/2014/main" id="{F0EC0F78-6C83-44D6-AE54-0B212F99CBD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00" name="Picture 99" descr="ca.png">
              <a:extLst>
                <a:ext uri="{FF2B5EF4-FFF2-40B4-BE49-F238E27FC236}">
                  <a16:creationId xmlns:a16="http://schemas.microsoft.com/office/drawing/2014/main" id="{473A4F5B-6675-4E40-9FFC-20B1CC23FB0C}"/>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101" name="Picture 100" descr="si.png">
              <a:extLst>
                <a:ext uri="{FF2B5EF4-FFF2-40B4-BE49-F238E27FC236}">
                  <a16:creationId xmlns:a16="http://schemas.microsoft.com/office/drawing/2014/main" id="{AAC5C742-AE53-4BA6-86AB-FDFE5EB690AF}"/>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500"/>
                                        <p:tgtEl>
                                          <p:spTgt spid="65"/>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1500" fill="hold"/>
                                        <p:tgtEl>
                                          <p:spTgt spid="66"/>
                                        </p:tgtEl>
                                        <p:attrNameLst>
                                          <p:attrName>ppt_x</p:attrName>
                                        </p:attrNameLst>
                                      </p:cBhvr>
                                      <p:tavLst>
                                        <p:tav tm="0">
                                          <p:val>
                                            <p:strVal val="0-#ppt_w/2"/>
                                          </p:val>
                                        </p:tav>
                                        <p:tav tm="100000">
                                          <p:val>
                                            <p:strVal val="#ppt_x"/>
                                          </p:val>
                                        </p:tav>
                                      </p:tavLst>
                                    </p:anim>
                                    <p:anim calcmode="lin" valueType="num">
                                      <p:cBhvr additive="base">
                                        <p:cTn id="49" dur="1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120" name="Group 119">
            <a:extLst>
              <a:ext uri="{FF2B5EF4-FFF2-40B4-BE49-F238E27FC236}">
                <a16:creationId xmlns:a16="http://schemas.microsoft.com/office/drawing/2014/main" id="{B62DEE40-2A6F-48B4-B614-F9FFD314DAD6}"/>
              </a:ext>
            </a:extLst>
          </p:cNvPr>
          <p:cNvGrpSpPr/>
          <p:nvPr userDrawn="1"/>
        </p:nvGrpSpPr>
        <p:grpSpPr>
          <a:xfrm>
            <a:off x="226688" y="6569736"/>
            <a:ext cx="9628745" cy="144114"/>
            <a:chOff x="1076500" y="4469696"/>
            <a:chExt cx="9628745" cy="144114"/>
          </a:xfrm>
        </p:grpSpPr>
        <p:pic>
          <p:nvPicPr>
            <p:cNvPr id="121" name="Picture 120" descr="de.png">
              <a:extLst>
                <a:ext uri="{FF2B5EF4-FFF2-40B4-BE49-F238E27FC236}">
                  <a16:creationId xmlns:a16="http://schemas.microsoft.com/office/drawing/2014/main" id="{A970B62A-0203-4A19-A455-F20B73D59B5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122" name="Picture 121" descr="at.png">
              <a:extLst>
                <a:ext uri="{FF2B5EF4-FFF2-40B4-BE49-F238E27FC236}">
                  <a16:creationId xmlns:a16="http://schemas.microsoft.com/office/drawing/2014/main" id="{2118AA6D-2BA2-4486-A409-BE12E03391A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123" name="Picture 122" descr="be.png">
              <a:extLst>
                <a:ext uri="{FF2B5EF4-FFF2-40B4-BE49-F238E27FC236}">
                  <a16:creationId xmlns:a16="http://schemas.microsoft.com/office/drawing/2014/main" id="{910F3EC6-2D46-4307-8994-5D4E9146B91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124" name="Picture 123" descr="dk.png">
              <a:extLst>
                <a:ext uri="{FF2B5EF4-FFF2-40B4-BE49-F238E27FC236}">
                  <a16:creationId xmlns:a16="http://schemas.microsoft.com/office/drawing/2014/main" id="{279315D7-7027-46F2-8BB6-616A1A632D35}"/>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125" name="Picture 124" descr="es.png">
              <a:extLst>
                <a:ext uri="{FF2B5EF4-FFF2-40B4-BE49-F238E27FC236}">
                  <a16:creationId xmlns:a16="http://schemas.microsoft.com/office/drawing/2014/main" id="{2DC21960-D345-4761-90DF-C265D8FC9B60}"/>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126" name="Picture 125" descr="ee.png">
              <a:extLst>
                <a:ext uri="{FF2B5EF4-FFF2-40B4-BE49-F238E27FC236}">
                  <a16:creationId xmlns:a16="http://schemas.microsoft.com/office/drawing/2014/main" id="{AE732C6B-6E77-4297-AB9C-876958CFC44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127" name="Picture 126" descr="fi.png">
              <a:extLst>
                <a:ext uri="{FF2B5EF4-FFF2-40B4-BE49-F238E27FC236}">
                  <a16:creationId xmlns:a16="http://schemas.microsoft.com/office/drawing/2014/main" id="{88E809BD-3DCE-4D00-80F9-6E4F8ADF7CD3}"/>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128" name="Picture 127" descr="fr.png">
              <a:extLst>
                <a:ext uri="{FF2B5EF4-FFF2-40B4-BE49-F238E27FC236}">
                  <a16:creationId xmlns:a16="http://schemas.microsoft.com/office/drawing/2014/main" id="{A08EF01A-0FFE-4318-A5B8-BCD112CEF2E4}"/>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129" name="Picture 128" descr="gr.png">
              <a:extLst>
                <a:ext uri="{FF2B5EF4-FFF2-40B4-BE49-F238E27FC236}">
                  <a16:creationId xmlns:a16="http://schemas.microsoft.com/office/drawing/2014/main" id="{59E0B1D7-1A7A-4B91-9F22-40878A373EAC}"/>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130" name="Picture 129" descr="hu.png">
              <a:extLst>
                <a:ext uri="{FF2B5EF4-FFF2-40B4-BE49-F238E27FC236}">
                  <a16:creationId xmlns:a16="http://schemas.microsoft.com/office/drawing/2014/main" id="{28891A48-D5B6-4788-8B1F-E988F7E6AD0F}"/>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131" name="Picture 130" descr="ie.png">
              <a:extLst>
                <a:ext uri="{FF2B5EF4-FFF2-40B4-BE49-F238E27FC236}">
                  <a16:creationId xmlns:a16="http://schemas.microsoft.com/office/drawing/2014/main" id="{769D02BD-EE9A-4A79-8AD6-9EA0337CB179}"/>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132" name="Picture 131" descr="it.png">
              <a:extLst>
                <a:ext uri="{FF2B5EF4-FFF2-40B4-BE49-F238E27FC236}">
                  <a16:creationId xmlns:a16="http://schemas.microsoft.com/office/drawing/2014/main" id="{45A7C867-FE7D-4AF0-A116-BC26BEAB11F6}"/>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133" name="Picture 132" descr="lu.png">
              <a:extLst>
                <a:ext uri="{FF2B5EF4-FFF2-40B4-BE49-F238E27FC236}">
                  <a16:creationId xmlns:a16="http://schemas.microsoft.com/office/drawing/2014/main" id="{F043634E-08BA-45EB-AF36-C21730124774}"/>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134" name="Picture 133" descr="no.png">
              <a:extLst>
                <a:ext uri="{FF2B5EF4-FFF2-40B4-BE49-F238E27FC236}">
                  <a16:creationId xmlns:a16="http://schemas.microsoft.com/office/drawing/2014/main" id="{8F83A6EA-60BE-449A-BE15-F7171AF6DBB1}"/>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135" name="Picture 134" descr="nl.png">
              <a:extLst>
                <a:ext uri="{FF2B5EF4-FFF2-40B4-BE49-F238E27FC236}">
                  <a16:creationId xmlns:a16="http://schemas.microsoft.com/office/drawing/2014/main" id="{5C53ADEC-5298-435F-9085-28BC66C7784A}"/>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136" name="Picture 135" descr="pl.png">
              <a:extLst>
                <a:ext uri="{FF2B5EF4-FFF2-40B4-BE49-F238E27FC236}">
                  <a16:creationId xmlns:a16="http://schemas.microsoft.com/office/drawing/2014/main" id="{276E3270-CC55-41C4-BFD3-1780C5D76069}"/>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137" name="Picture 136" descr="pt.png">
              <a:extLst>
                <a:ext uri="{FF2B5EF4-FFF2-40B4-BE49-F238E27FC236}">
                  <a16:creationId xmlns:a16="http://schemas.microsoft.com/office/drawing/2014/main" id="{410F4D53-E973-43D1-B451-43DE79BFD5D6}"/>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138" name="Picture 137" descr="cz.png">
              <a:extLst>
                <a:ext uri="{FF2B5EF4-FFF2-40B4-BE49-F238E27FC236}">
                  <a16:creationId xmlns:a16="http://schemas.microsoft.com/office/drawing/2014/main" id="{47413069-E476-4EA7-BFEB-82383ADA32F1}"/>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139" name="Picture 138" descr="ro.png">
              <a:extLst>
                <a:ext uri="{FF2B5EF4-FFF2-40B4-BE49-F238E27FC236}">
                  <a16:creationId xmlns:a16="http://schemas.microsoft.com/office/drawing/2014/main" id="{0611F224-68EE-4B38-8DDF-874AA3F9B49D}"/>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140" name="Picture 139" descr="se.png">
              <a:extLst>
                <a:ext uri="{FF2B5EF4-FFF2-40B4-BE49-F238E27FC236}">
                  <a16:creationId xmlns:a16="http://schemas.microsoft.com/office/drawing/2014/main" id="{77B092B8-38B2-4D25-BC43-B0AE871D9F2D}"/>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141" name="Picture 140" descr="ch.png">
              <a:extLst>
                <a:ext uri="{FF2B5EF4-FFF2-40B4-BE49-F238E27FC236}">
                  <a16:creationId xmlns:a16="http://schemas.microsoft.com/office/drawing/2014/main" id="{08EEFAF5-09B6-479C-AACD-9EDAE9A11B79}"/>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142" name="Picture 141" descr="uk.png">
              <a:extLst>
                <a:ext uri="{FF2B5EF4-FFF2-40B4-BE49-F238E27FC236}">
                  <a16:creationId xmlns:a16="http://schemas.microsoft.com/office/drawing/2014/main" id="{B3C491C5-2561-4BBA-9E30-8910CC5C9C18}"/>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143" name="Picture 142">
              <a:extLst>
                <a:ext uri="{FF2B5EF4-FFF2-40B4-BE49-F238E27FC236}">
                  <a16:creationId xmlns:a16="http://schemas.microsoft.com/office/drawing/2014/main" id="{1A87645F-DA8D-4EBE-90AE-0C0110F2E751}"/>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144" name="Picture 143">
              <a:extLst>
                <a:ext uri="{FF2B5EF4-FFF2-40B4-BE49-F238E27FC236}">
                  <a16:creationId xmlns:a16="http://schemas.microsoft.com/office/drawing/2014/main" id="{EAECBD0D-E692-4C4E-AB5C-2D881A4C4AF0}"/>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145" name="Picture 144" descr="ca.png">
              <a:extLst>
                <a:ext uri="{FF2B5EF4-FFF2-40B4-BE49-F238E27FC236}">
                  <a16:creationId xmlns:a16="http://schemas.microsoft.com/office/drawing/2014/main" id="{EB46C3C7-C174-477F-B584-AC79193E1806}"/>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146" name="Picture 145" descr="si.png">
              <a:extLst>
                <a:ext uri="{FF2B5EF4-FFF2-40B4-BE49-F238E27FC236}">
                  <a16:creationId xmlns:a16="http://schemas.microsoft.com/office/drawing/2014/main" id="{C5479B25-6EEF-4101-9A61-1E42A09C7618}"/>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65" name="Group 64">
            <a:extLst>
              <a:ext uri="{FF2B5EF4-FFF2-40B4-BE49-F238E27FC236}">
                <a16:creationId xmlns:a16="http://schemas.microsoft.com/office/drawing/2014/main" id="{684BDC99-C1D9-4528-A72A-2D4001C96AA0}"/>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F034AC13-1EEF-41F8-AE58-AFAE5F7BE02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664F28BA-7502-421D-B101-5362E71CF65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DC140489-71A9-4BF7-A35B-69576525CB6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A7D51D07-2CB5-4767-9EA3-39B641962739}"/>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2EEC56CB-024A-423E-B9CF-FE0DB325655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D6401585-748D-4FDB-BDD1-D6A1EA5E2CD5}"/>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2CACA929-FD02-440D-B59F-0496A1884439}"/>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DAED9F16-79ED-4941-933F-F3740433FFD9}"/>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C7EC3B9F-9E65-4BDC-865F-892967AA007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8D7B2CE5-AF57-438B-BCEB-36D98E80528C}"/>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FACE792E-4573-4359-BDDC-A6BEBFC2D2AA}"/>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FE1E0052-6DA8-4408-9233-8DE651EAC397}"/>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D4C18404-1A13-45B2-B6BB-81B0EDEAC9EF}"/>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FA2DDEEF-D0DD-4A9E-998C-27AADF734725}"/>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A0872AC7-5F0A-4D43-BEF0-E0AB690C4C32}"/>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642FEDC5-EB8D-4421-8869-C754AECD6360}"/>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49D0D463-5E2E-423D-9110-F1B60BED0339}"/>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D1E35DDC-73DD-4F6B-9DDF-DAB91501E05B}"/>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3BA2EC76-AFDC-42C5-BF4B-6B0FC83FB2E3}"/>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D4E95AA9-6EC6-4472-8BE0-C2F386160202}"/>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AF7320CB-BE31-4CAF-AA55-0770745B63EB}"/>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AE392A63-49C8-4DD0-8BC8-5580D30E1887}"/>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31A6A25C-BDCE-49B8-8D55-B39E4FC25AD5}"/>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4C71BA6F-62C8-4F62-B8FE-1A463E23FDC8}"/>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E9C5BA1B-5C5C-4AED-B62D-C637E616697C}"/>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8F61DC0C-D87B-4D08-B5DB-B5333F0BF30B}"/>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86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1303" y="214287"/>
            <a:ext cx="9592620" cy="5436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933"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1292219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DARK2">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CCE86EE-FAF5-8242-9AAA-84B411A46D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23192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28379" y="6201716"/>
            <a:ext cx="376175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2040" y="6422971"/>
            <a:ext cx="1176809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D7E24DB6-78A7-4845-8831-1235460FBD3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71528" y="6585918"/>
            <a:ext cx="1641396" cy="105919"/>
          </a:xfrm>
          <a:prstGeom prst="rect">
            <a:avLst/>
          </a:prstGeom>
        </p:spPr>
      </p:pic>
      <p:pic>
        <p:nvPicPr>
          <p:cNvPr id="2" name="Picture 70">
            <a:extLst>
              <a:ext uri="{FF2B5EF4-FFF2-40B4-BE49-F238E27FC236}">
                <a16:creationId xmlns:a16="http://schemas.microsoft.com/office/drawing/2014/main" id="{AC75F739-3A31-A618-FB58-7B03F6D8C48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62" y="6413590"/>
            <a:ext cx="10321151" cy="42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6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65" name="Group 64">
            <a:extLst>
              <a:ext uri="{FF2B5EF4-FFF2-40B4-BE49-F238E27FC236}">
                <a16:creationId xmlns:a16="http://schemas.microsoft.com/office/drawing/2014/main" id="{20B608CC-E0F9-4779-9AC6-06A367DE2F53}"/>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F9C6EEFA-6BCB-4E3E-880B-C5B2DB7F97F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A5606F9E-4319-426C-96D1-2D5341885E1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DED832C4-6088-4FFB-8ECA-FD4E929CAAC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62AEC6D8-B870-4117-B358-175425CA507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41D08CB4-B449-4D19-8CCD-FB42AC198F5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B344F443-BE5B-4A1E-AA59-7DE67A4BB96A}"/>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C934B2EE-C381-4C32-A9EC-040C7060ECD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388D48A0-8125-47CF-A5B7-70C65117BD71}"/>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26D04D9B-A7C7-4799-9A44-F4B84AD15ADA}"/>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828CD3BF-49D7-4096-8AF4-26F30291E629}"/>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BFFDA44D-6337-4A3C-819B-C825C4CD9C9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9D5C03EF-4597-48C6-8948-1A2FE56D7634}"/>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9ECEB9F5-B5E5-4C73-B7BF-2DFC30CDBADA}"/>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5487C849-3C79-4C8C-93AE-7AB9C0BFAA49}"/>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6A104906-460B-4ABF-9D57-E03E0A4EC1AB}"/>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FB8C829C-CDEA-43E2-B5FA-1375ED8969B5}"/>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B3F36C1-6B11-4BD3-B1E5-BD0EEFC0CFE7}"/>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55A631C1-8E68-4419-9FD4-76651480A2F8}"/>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DDD891B4-7647-423A-AEA4-FB0EA340BE91}"/>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ACE07E2F-6C2A-4C0A-9820-08FC5D5934BD}"/>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48FF3F93-B84A-487C-A32D-80ABF0BD054E}"/>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15C9E237-0ACB-484E-B8B5-25A5BF5DBB28}"/>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92A442F4-46A5-406C-99C6-FDFF991F471D}"/>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A0575BFF-BED3-454F-A6DD-A52CFBCC395F}"/>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6E8D3617-6BA0-48D3-82CA-46645EBA5E0C}"/>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027F2BBC-FE31-4DE5-894E-421DD73A2215}"/>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9" Type="http://schemas.openxmlformats.org/officeDocument/2006/relationships/image" Target="../media/image21.png"/><Relationship Id="rId21" Type="http://schemas.openxmlformats.org/officeDocument/2006/relationships/image" Target="../media/image3.png"/><Relationship Id="rId34" Type="http://schemas.openxmlformats.org/officeDocument/2006/relationships/image" Target="../media/image16.png"/><Relationship Id="rId42" Type="http://schemas.openxmlformats.org/officeDocument/2006/relationships/image" Target="../media/image24.png"/><Relationship Id="rId47" Type="http://schemas.openxmlformats.org/officeDocument/2006/relationships/image" Target="../media/image29.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45" Type="http://schemas.openxmlformats.org/officeDocument/2006/relationships/image" Target="../media/image2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10.xml"/><Relationship Id="rId19" Type="http://schemas.openxmlformats.org/officeDocument/2006/relationships/image" Target="../media/image1.jpeg"/><Relationship Id="rId31" Type="http://schemas.openxmlformats.org/officeDocument/2006/relationships/image" Target="../media/image13.png"/><Relationship Id="rId44"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2.png"/><Relationship Id="rId35" Type="http://schemas.openxmlformats.org/officeDocument/2006/relationships/image" Target="../media/image17.png"/><Relationship Id="rId43"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 Id="rId46" Type="http://schemas.openxmlformats.org/officeDocument/2006/relationships/image" Target="../media/image28.png"/><Relationship Id="rId20" Type="http://schemas.openxmlformats.org/officeDocument/2006/relationships/image" Target="../media/image2.png"/><Relationship Id="rId41"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heme" Target="../theme/them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image" Target="../media/image5.png"/><Relationship Id="rId26" Type="http://schemas.openxmlformats.org/officeDocument/2006/relationships/image" Target="../media/image13.png"/><Relationship Id="rId39" Type="http://schemas.openxmlformats.org/officeDocument/2006/relationships/image" Target="../media/image26.png"/><Relationship Id="rId21" Type="http://schemas.openxmlformats.org/officeDocument/2006/relationships/image" Target="../media/image8.png"/><Relationship Id="rId34" Type="http://schemas.openxmlformats.org/officeDocument/2006/relationships/image" Target="../media/image21.png"/><Relationship Id="rId42" Type="http://schemas.openxmlformats.org/officeDocument/2006/relationships/image" Target="../media/image29.png"/><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image" Target="../media/image36.png"/><Relationship Id="rId20" Type="http://schemas.openxmlformats.org/officeDocument/2006/relationships/image" Target="../media/image7.png"/><Relationship Id="rId29" Type="http://schemas.openxmlformats.org/officeDocument/2006/relationships/image" Target="../media/image16.png"/><Relationship Id="rId41"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11.png"/><Relationship Id="rId32" Type="http://schemas.openxmlformats.org/officeDocument/2006/relationships/image" Target="../media/image19.png"/><Relationship Id="rId37" Type="http://schemas.openxmlformats.org/officeDocument/2006/relationships/image" Target="../media/image24.png"/><Relationship Id="rId40" Type="http://schemas.openxmlformats.org/officeDocument/2006/relationships/image" Target="../media/image27.emf"/><Relationship Id="rId5" Type="http://schemas.openxmlformats.org/officeDocument/2006/relationships/slideLayout" Target="../slideLayouts/slideLayout23.xml"/><Relationship Id="rId15" Type="http://schemas.openxmlformats.org/officeDocument/2006/relationships/theme" Target="../theme/theme3.xml"/><Relationship Id="rId23" Type="http://schemas.openxmlformats.org/officeDocument/2006/relationships/image" Target="../media/image10.png"/><Relationship Id="rId28" Type="http://schemas.openxmlformats.org/officeDocument/2006/relationships/image" Target="../media/image15.png"/><Relationship Id="rId36" Type="http://schemas.openxmlformats.org/officeDocument/2006/relationships/image" Target="../media/image23.png"/><Relationship Id="rId10" Type="http://schemas.openxmlformats.org/officeDocument/2006/relationships/slideLayout" Target="../slideLayouts/slideLayout28.xml"/><Relationship Id="rId19" Type="http://schemas.openxmlformats.org/officeDocument/2006/relationships/image" Target="../media/image6.png"/><Relationship Id="rId31" Type="http://schemas.openxmlformats.org/officeDocument/2006/relationships/image" Target="../media/image18.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17.png"/><Relationship Id="rId35" Type="http://schemas.openxmlformats.org/officeDocument/2006/relationships/image" Target="../media/image22.png"/><Relationship Id="rId43" Type="http://schemas.openxmlformats.org/officeDocument/2006/relationships/image" Target="../media/image37.png"/><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image" Target="../media/image4.png"/><Relationship Id="rId25"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image" Target="../media/image2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heme" Target="../theme/theme4.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3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1"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41" name="Group 40">
            <a:extLst>
              <a:ext uri="{FF2B5EF4-FFF2-40B4-BE49-F238E27FC236}">
                <a16:creationId xmlns:a16="http://schemas.microsoft.com/office/drawing/2014/main" id="{AD208BC8-A4CD-468B-A92C-D874A6D486C7}"/>
              </a:ext>
            </a:extLst>
          </p:cNvPr>
          <p:cNvGrpSpPr/>
          <p:nvPr userDrawn="1"/>
        </p:nvGrpSpPr>
        <p:grpSpPr>
          <a:xfrm>
            <a:off x="226688" y="6569736"/>
            <a:ext cx="9628745" cy="144114"/>
            <a:chOff x="1076500" y="4469696"/>
            <a:chExt cx="9628745" cy="144114"/>
          </a:xfrm>
        </p:grpSpPr>
        <p:pic>
          <p:nvPicPr>
            <p:cNvPr id="42" name="Picture 41" descr="de.png">
              <a:extLst>
                <a:ext uri="{FF2B5EF4-FFF2-40B4-BE49-F238E27FC236}">
                  <a16:creationId xmlns:a16="http://schemas.microsoft.com/office/drawing/2014/main" id="{A5241CAB-ADA2-4417-AD58-366D3382722A}"/>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E44B6718-7132-4112-86F4-EB97255A038F}"/>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0F720296-2A62-4DA7-837E-02D677FAAC83}"/>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D73A6867-7859-4C9C-BB7B-F223F064EB09}"/>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1493C1A0-A11D-42B6-8DCB-162F826EEF13}"/>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0122824D-D8E9-4094-8057-406813DC2DB3}"/>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4D5DC57B-4AEE-4812-9DD4-84980F6022A7}"/>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FCDCEAFB-665D-48AD-9E34-D9CFF731FC7A}"/>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F2E0A474-2FAE-477F-AB8D-C50F384AA0C5}"/>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10168A5E-064A-4ABA-B5A6-59999CBC49AC}"/>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5A32E48C-2D3D-4EEC-BE4D-423F2F39F1C7}"/>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4C3D6A8C-E062-466C-B2D8-52D1B3FC4EFA}"/>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7A3219A7-1E00-4C98-81AF-1C2E67E1026C}"/>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56F0B3F4-5ADA-41BD-8413-E2B2699C41F5}"/>
                </a:ext>
              </a:extLst>
            </p:cNvPr>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5CEDEC63-C26E-491B-A8CC-1F1F2EF2A84C}"/>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163376FE-C97D-4E6A-BE37-CCCC5BA436B3}"/>
                </a:ext>
              </a:extLst>
            </p:cNvPr>
            <p:cNvPicPr>
              <a:picLocks noChangeAspect="1"/>
            </p:cNvPicPr>
            <p:nvPr userDrawn="1"/>
          </p:nvPicPr>
          <p:blipFill>
            <a:blip r:embed="rId37"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3BE778F5-B33E-4FAB-8AC1-1FCA0478FFF0}"/>
                </a:ext>
              </a:extLst>
            </p:cNvPr>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A0ADC83A-EDBF-4D1F-9CC6-78C91183AC48}"/>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28F27ED4-7917-422D-9E5F-265059B3F406}"/>
                </a:ext>
              </a:extLst>
            </p:cNvPr>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2AEDE91D-4CAE-4409-9544-1513C16F6AED}"/>
                </a:ext>
              </a:extLst>
            </p:cNvPr>
            <p:cNvPicPr>
              <a:picLocks noChangeAspect="1"/>
            </p:cNvPicPr>
            <p:nvPr userDrawn="1"/>
          </p:nvPicPr>
          <p:blipFill>
            <a:blip r:embed="rId41"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D580BA20-050E-47FB-9E7A-385336FDC0B4}"/>
                </a:ext>
              </a:extLst>
            </p:cNvPr>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26EB49F8-5DE5-4BA4-824D-55A8BFEA8223}"/>
                </a:ext>
              </a:extLst>
            </p:cNvPr>
            <p:cNvPicPr>
              <a:picLocks noChangeAspect="1"/>
            </p:cNvPicPr>
            <p:nvPr userDrawn="1"/>
          </p:nvPicPr>
          <p:blipFill>
            <a:blip r:embed="rId43"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F2E67ACB-30B1-4DC0-A0F1-7AA87A88874D}"/>
                </a:ext>
              </a:extLst>
            </p:cNvPr>
            <p:cNvPicPr>
              <a:picLocks noChangeAspect="1"/>
            </p:cNvPicPr>
            <p:nvPr userDrawn="1"/>
          </p:nvPicPr>
          <p:blipFill>
            <a:blip r:embed="rId44"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05FED7DC-B78B-4C40-8E7D-8BA59B450805}"/>
                </a:ext>
              </a:extLst>
            </p:cNvPr>
            <p:cNvPicPr>
              <a:picLocks noChangeAspect="1"/>
            </p:cNvPicPr>
            <p:nvPr userDrawn="1"/>
          </p:nvPicPr>
          <p:blipFill>
            <a:blip r:embed="rId45"/>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3A0D12A6-06A1-4C98-99F3-70AC0D50706B}"/>
                </a:ext>
              </a:extLst>
            </p:cNvPr>
            <p:cNvPicPr>
              <a:picLocks noChangeAspect="1"/>
            </p:cNvPicPr>
            <p:nvPr userDrawn="1"/>
          </p:nvPicPr>
          <p:blipFill>
            <a:blip r:embed="rId46"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7FB1B9B6-BD48-4410-9682-BA491E97DB0A}"/>
                </a:ext>
              </a:extLst>
            </p:cNvPr>
            <p:cNvPicPr>
              <a:picLocks noChangeAspect="1"/>
            </p:cNvPicPr>
            <p:nvPr userDrawn="1"/>
          </p:nvPicPr>
          <p:blipFill>
            <a:blip r:embed="rId47"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59A93288-EDE8-4BD5-96FF-1B2EA3FFBC82}"/>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760C563F-A7CE-42D6-A531-E36FF565454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745E5468-A136-4E29-BD4E-07C55EE7DAF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6C5D2AB2-C5DB-47C5-96A7-3F94A766B88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EF3F6575-A941-48EA-98D9-AA971F5BC66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007F48F7-0ABA-48F5-B43A-BEFD99D68DE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9A67879E-944C-4F61-9786-B7DBEE98F56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82F2C0BA-D9F5-49A2-A87C-C85C54E3753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7AA88890-8FB3-4C75-9063-2EE40DBD8145}"/>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97CBF1FB-D79A-4FB3-9460-F7B14B53F12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B45010AA-1227-41DD-9734-AED55FE5BB47}"/>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E3664578-096E-4699-8813-CC2F821EEC2C}"/>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8E5A5FA8-F098-4C0E-9437-01E717405A5C}"/>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8D6DC45B-B216-4A24-9E1F-3805BF9FA229}"/>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F0E0FC1E-5C7D-4DD2-BCBE-71642F893F69}"/>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0FA1D3DA-89CE-4D1E-8BF0-1FE8F0C5C8A1}"/>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E3AFD707-BCE7-47DC-B77F-4912D8405EDD}"/>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0549F177-13D8-4ACE-81EF-E55FF34039E7}"/>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66FE7C83-5775-487B-83BF-70E4964ADCC6}"/>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7988151D-9E11-4869-851E-BD72CA5CF740}"/>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9C67436D-D0C1-4C81-84F2-2200721144EB}"/>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25881FB6-DC28-41AD-9CFC-44B4EABAEF3E}"/>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56D0E232-B050-465E-A8E5-429977429CA1}"/>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4E870F51-6156-4B51-9EFE-726565E9814D}"/>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B9247864-AD0B-4199-A174-32F6A776CFF4}"/>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778DF6E6-606E-4F4E-9629-70F544AE0EE2}"/>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A17994B2-1DB8-420B-ADC5-35498FBEDE70}"/>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grpSp>
        <p:nvGrpSpPr>
          <p:cNvPr id="66" name="Group 65">
            <a:extLst>
              <a:ext uri="{FF2B5EF4-FFF2-40B4-BE49-F238E27FC236}">
                <a16:creationId xmlns:a16="http://schemas.microsoft.com/office/drawing/2014/main" id="{1ED6276D-5177-4E2E-AB64-34E17BB727A4}"/>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5DC7C9DE-2330-4D19-B00A-88DF473A181B}"/>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5F39B928-F085-435A-836B-6E4FE886F2AE}"/>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92D70443-A035-445C-90B8-D0F13DFE47B4}"/>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5F8CB58C-F834-4E4A-9D36-00EDDA273C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7055F594-4C26-4AD7-9BA5-8139C8061CE5}"/>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765A40EF-5597-4C60-86E4-9801C3D24F46}"/>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573C7DF2-41EA-4200-ADCE-18BD651E2CC4}"/>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17B26722-8F9C-427E-A30C-B936DC9F088D}"/>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57245A63-3018-4055-B9A1-29F620FCA10F}"/>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E729147B-9380-484B-8D1E-AE9F256BEC03}"/>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C5506F1C-B0F4-416B-ACCE-17C303EF5D6F}"/>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AC0C54D4-FAA0-4101-8893-24CAD97FB587}"/>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B31F1A5A-62D9-43BC-A07B-F35AC0607DD9}"/>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4B9F7D4D-96E0-459F-A2BD-5AFD632EE64D}"/>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41B0898E-ECC6-49EC-9A66-65D60F4DB019}"/>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E31CCE68-7B56-415F-918C-A42EB35BF371}"/>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D0CFE0B0-E42C-4904-983B-D1DB39955362}"/>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2841A212-CE30-4B0A-AB08-084EDB27E5A2}"/>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318B1B61-BFDA-445A-AA59-2B35F11EF750}"/>
                </a:ext>
              </a:extLst>
            </p:cNvPr>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B2DB8ECC-5001-4C88-9624-94FFBBC7D9AC}"/>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A17E3AC4-4F9D-40D5-B3A4-C4898F5BB4CF}"/>
                </a:ext>
              </a:extLst>
            </p:cNvPr>
            <p:cNvPicPr>
              <a:picLocks noChangeAspect="1"/>
            </p:cNvPicPr>
            <p:nvPr userDrawn="1"/>
          </p:nvPicPr>
          <p:blipFill>
            <a:blip r:embed="rId37"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4EDF34B2-51C8-45DA-A8CC-BA9740B640D4}"/>
                </a:ext>
              </a:extLst>
            </p:cNvPr>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DC6B473C-D093-4B7A-BE75-C5354C57963E}"/>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019E3EBB-F3EE-4591-B1D9-65F8A408FA98}"/>
                </a:ext>
              </a:extLst>
            </p:cNvPr>
            <p:cNvPicPr>
              <a:picLocks noChangeAspect="1"/>
            </p:cNvPicPr>
            <p:nvPr userDrawn="1"/>
          </p:nvPicPr>
          <p:blipFill>
            <a:blip r:embed="rId40"/>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8C30F0CE-49F3-43C9-961D-EABF29DABAC3}"/>
                </a:ext>
              </a:extLst>
            </p:cNvPr>
            <p:cNvPicPr>
              <a:picLocks noChangeAspect="1"/>
            </p:cNvPicPr>
            <p:nvPr userDrawn="1"/>
          </p:nvPicPr>
          <p:blipFill>
            <a:blip r:embed="rId41"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FA9D8F01-E979-4766-8D8A-F86C445CFE6D}"/>
                </a:ext>
              </a:extLst>
            </p:cNvPr>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43" cstate="print">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 id="2147483980" r:id="rId12"/>
    <p:sldLayoutId id="2147483981" r:id="rId13"/>
    <p:sldLayoutId id="2147483982" r:id="rId14"/>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grpSp>
        <p:nvGrpSpPr>
          <p:cNvPr id="66" name="Group 65">
            <a:extLst>
              <a:ext uri="{FF2B5EF4-FFF2-40B4-BE49-F238E27FC236}">
                <a16:creationId xmlns:a16="http://schemas.microsoft.com/office/drawing/2014/main" id="{8F3D1486-C1E4-4A69-BEB3-1BCECE4A9D78}"/>
              </a:ext>
            </a:extLst>
          </p:cNvPr>
          <p:cNvGrpSpPr/>
          <p:nvPr userDrawn="1"/>
        </p:nvGrpSpPr>
        <p:grpSpPr>
          <a:xfrm>
            <a:off x="226688" y="6569736"/>
            <a:ext cx="9628745" cy="144114"/>
            <a:chOff x="1076500" y="4469696"/>
            <a:chExt cx="9628745" cy="144114"/>
          </a:xfrm>
        </p:grpSpPr>
        <p:pic>
          <p:nvPicPr>
            <p:cNvPr id="67" name="Picture 66" descr="de.png">
              <a:extLst>
                <a:ext uri="{FF2B5EF4-FFF2-40B4-BE49-F238E27FC236}">
                  <a16:creationId xmlns:a16="http://schemas.microsoft.com/office/drawing/2014/main" id="{AE4FF7E8-4072-4D62-B5A7-49A95FBC272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D64B3814-3460-4BD2-B2C6-2F536391E65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9DF21E6B-70A9-432C-A108-1EDE6FDDDF9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D5F8A1D1-27AD-49B3-B00C-DF80BC14752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578A51CF-D21B-451C-94E8-3DEE43398A5C}"/>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1A521DCA-52D4-4CC1-9650-DA1D55759CE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D4B2DB1A-3C3C-489A-A1E0-66096FC8A34E}"/>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C1FEDF27-CC31-4123-8B68-EB8E2F027E0A}"/>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8671ECA3-1A79-4145-AE14-DEA1273076E6}"/>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EB6DA1DB-9158-4541-9A14-2B9FC81DB233}"/>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2EA72000-17E3-4899-976B-F19DC272FD5E}"/>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CF4905CD-2FD6-4152-A775-21A249031F62}"/>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1D44C0B9-4E17-4B33-BEA6-BA0FFBC1805A}"/>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DC4FAE81-D71D-41AB-ADF0-5D6C35462261}"/>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65E1215A-68E0-4905-9D79-91D656B3021C}"/>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38CCCFAE-C9AA-4EC8-8FF0-F43832A9E318}"/>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9C65F218-E6D1-4C44-9BCD-AC88ED81348B}"/>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2DB70297-7941-49CE-9FB6-CA855B4A9655}"/>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ACED1DD7-41B9-466C-B65A-E12132A28653}"/>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710EFB6-89D3-4A84-AED2-643BCD7E86A5}"/>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0296E904-989A-4C4C-BE68-0FCA051606EF}"/>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AE1559A6-B837-46AA-BD84-440CFB239EB5}"/>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46BC6FEA-1C1F-4E39-85BC-8DE6865475B7}"/>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00CFCB69-EC53-44A5-844A-32FEA74AEDE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514FF5D4-CC8D-4E45-AA09-6E6CB769C92D}"/>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504F49A5-E949-4E30-9FA4-B1EE2657D3D5}"/>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31" cstate="print">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europeanspaceagency/" TargetMode="External"/><Relationship Id="rId13" Type="http://schemas.openxmlformats.org/officeDocument/2006/relationships/hyperlink" Target="https://www.linkedin.com/company/european-space-agency/" TargetMode="External"/><Relationship Id="rId3" Type="http://schemas.openxmlformats.org/officeDocument/2006/relationships/hyperlink" Target="http://www.esa.int/" TargetMode="External"/><Relationship Id="rId7" Type="http://schemas.openxmlformats.org/officeDocument/2006/relationships/image" Target="../media/image54.emf"/><Relationship Id="rId12"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hyperlink" Target="https://www.facebook.com/EuropeanSpaceAgency" TargetMode="External"/><Relationship Id="rId11" Type="http://schemas.openxmlformats.org/officeDocument/2006/relationships/image" Target="../media/image56.emf"/><Relationship Id="rId5" Type="http://schemas.openxmlformats.org/officeDocument/2006/relationships/image" Target="../media/image53.emf"/><Relationship Id="rId10" Type="http://schemas.openxmlformats.org/officeDocument/2006/relationships/hyperlink" Target="http://www.youtube.com/user/ESA" TargetMode="External"/><Relationship Id="rId4" Type="http://schemas.openxmlformats.org/officeDocument/2006/relationships/hyperlink" Target="https://twitter.com/esa" TargetMode="External"/><Relationship Id="rId9" Type="http://schemas.openxmlformats.org/officeDocument/2006/relationships/image" Target="../media/image55.emf"/><Relationship Id="rId1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2489142"/>
            <a:ext cx="11913401" cy="162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dirty="0">
                <a:solidFill>
                  <a:schemeClr val="bg1"/>
                </a:solidFill>
                <a:latin typeface="Arial" panose="020B0604020202020204" pitchFamily="34" charset="0"/>
                <a:ea typeface="+mj-ea"/>
                <a:cs typeface="Arial" panose="020B0604020202020204" pitchFamily="34" charset="0"/>
              </a:rPr>
              <a:t>How to write good technical requirements for a product development</a:t>
            </a:r>
          </a:p>
          <a:p>
            <a:pPr defTabSz="882030">
              <a:defRPr/>
            </a:pPr>
            <a:r>
              <a:rPr lang="en-GB" sz="2000" dirty="0">
                <a:solidFill>
                  <a:schemeClr val="bg1"/>
                </a:solidFill>
                <a:latin typeface="Arial" panose="020B0604020202020204" pitchFamily="34" charset="0"/>
                <a:ea typeface="+mj-ea"/>
                <a:cs typeface="Arial" panose="020B0604020202020204" pitchFamily="34" charset="0"/>
              </a:rPr>
              <a:t>(or: How to define what is expected before starting to design something.)</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the ECSS says about requirements</a:t>
            </a:r>
          </a:p>
        </p:txBody>
      </p:sp>
      <p:sp>
        <p:nvSpPr>
          <p:cNvPr id="3" name="Content Placeholder 2"/>
          <p:cNvSpPr>
            <a:spLocks noGrp="1"/>
          </p:cNvSpPr>
          <p:nvPr>
            <p:ph idx="1"/>
          </p:nvPr>
        </p:nvSpPr>
        <p:spPr>
          <a:xfrm>
            <a:off x="110814" y="987031"/>
            <a:ext cx="12003710" cy="5191426"/>
          </a:xfrm>
        </p:spPr>
        <p:txBody>
          <a:bodyPr/>
          <a:lstStyle/>
          <a:p>
            <a:pPr>
              <a:lnSpc>
                <a:spcPct val="118000"/>
              </a:lnSpc>
              <a:spcBef>
                <a:spcPts val="576"/>
              </a:spcBef>
            </a:pPr>
            <a:r>
              <a:rPr lang="en-GB" sz="2400" b="1" dirty="0">
                <a:solidFill>
                  <a:schemeClr val="tx2"/>
                </a:solidFill>
                <a:effectLst/>
                <a:latin typeface="+mn-lt"/>
              </a:rPr>
              <a:t>ECSS-E-ST-10-06C “Technical requirements specification”</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effectLst/>
                <a:latin typeface="+mn-lt"/>
              </a:rPr>
              <a:t>Provides “requirements on requirements” –i.e. how to</a:t>
            </a:r>
            <a:r>
              <a:rPr lang="en-GB" sz="2400" dirty="0">
                <a:solidFill>
                  <a:schemeClr val="tx2"/>
                </a:solidFill>
                <a:latin typeface="+mn-lt"/>
              </a:rPr>
              <a:t>:</a:t>
            </a:r>
          </a:p>
          <a:p>
            <a:pPr lvl="1">
              <a:lnSpc>
                <a:spcPct val="100000"/>
              </a:lnSpc>
              <a:spcBef>
                <a:spcPts val="576"/>
              </a:spcBef>
              <a:buClr>
                <a:schemeClr val="tx2"/>
              </a:buClr>
            </a:pPr>
            <a:r>
              <a:rPr lang="en-GB" sz="2400" dirty="0">
                <a:solidFill>
                  <a:schemeClr val="tx2"/>
                </a:solidFill>
                <a:latin typeface="+mn-lt"/>
              </a:rPr>
              <a:t>- Identify and capture requirements</a:t>
            </a:r>
          </a:p>
          <a:p>
            <a:pPr lvl="1">
              <a:lnSpc>
                <a:spcPct val="100000"/>
              </a:lnSpc>
              <a:spcBef>
                <a:spcPts val="576"/>
              </a:spcBef>
              <a:buClr>
                <a:schemeClr val="tx2"/>
              </a:buClr>
            </a:pPr>
            <a:r>
              <a:rPr lang="en-GB" sz="2400" dirty="0">
                <a:solidFill>
                  <a:schemeClr val="tx2"/>
                </a:solidFill>
                <a:latin typeface="+mn-lt"/>
              </a:rPr>
              <a:t>- Write requirements </a:t>
            </a:r>
          </a:p>
          <a:p>
            <a:pPr lvl="2">
              <a:lnSpc>
                <a:spcPct val="100000"/>
              </a:lnSpc>
              <a:spcBef>
                <a:spcPts val="576"/>
              </a:spcBef>
              <a:buClr>
                <a:schemeClr val="tx2"/>
              </a:buClr>
            </a:pPr>
            <a:r>
              <a:rPr lang="en-GB" sz="2000" dirty="0">
                <a:solidFill>
                  <a:schemeClr val="tx2"/>
                </a:solidFill>
                <a:latin typeface="+mn-lt"/>
              </a:rPr>
              <a:t>- including how to formulate “good” unambiguous requirements</a:t>
            </a:r>
          </a:p>
          <a:p>
            <a:pPr lvl="2">
              <a:lnSpc>
                <a:spcPct val="100000"/>
              </a:lnSpc>
              <a:spcBef>
                <a:spcPts val="576"/>
              </a:spcBef>
              <a:buClr>
                <a:schemeClr val="tx2"/>
              </a:buClr>
            </a:pPr>
            <a:r>
              <a:rPr lang="en-GB" sz="2000" dirty="0">
                <a:solidFill>
                  <a:schemeClr val="tx2"/>
                </a:solidFill>
                <a:latin typeface="+mn-lt"/>
              </a:rPr>
              <a:t>- definitions of “shall”, “should”, “may”, words to avoid...</a:t>
            </a:r>
          </a:p>
          <a:p>
            <a:pPr lvl="1">
              <a:lnSpc>
                <a:spcPct val="100000"/>
              </a:lnSpc>
              <a:spcBef>
                <a:spcPts val="576"/>
              </a:spcBef>
              <a:buClr>
                <a:schemeClr val="tx2"/>
              </a:buClr>
            </a:pPr>
            <a:r>
              <a:rPr lang="en-GB" sz="2400" dirty="0">
                <a:solidFill>
                  <a:schemeClr val="tx2"/>
                </a:solidFill>
                <a:latin typeface="+mn-lt"/>
              </a:rPr>
              <a:t>- Classify according to type of requirement</a:t>
            </a:r>
          </a:p>
          <a:p>
            <a:pPr lvl="2">
              <a:lnSpc>
                <a:spcPct val="100000"/>
              </a:lnSpc>
              <a:spcBef>
                <a:spcPts val="576"/>
              </a:spcBef>
              <a:buClr>
                <a:schemeClr val="tx2"/>
              </a:buClr>
            </a:pPr>
            <a:r>
              <a:rPr lang="en-GB" sz="2000" dirty="0">
                <a:solidFill>
                  <a:schemeClr val="tx2"/>
                </a:solidFill>
                <a:latin typeface="+mn-lt"/>
              </a:rPr>
              <a:t>- Functional, operational, physical, design…</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latin typeface="+mn-lt"/>
              </a:rPr>
              <a:t>Used to write e.g. the Prime’s System Specifications</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latin typeface="+mn-lt"/>
              </a:rPr>
              <a:t>It does not provide practical instructions on how to do requirements management.</a:t>
            </a:r>
          </a:p>
          <a:p>
            <a:pPr algn="ctr">
              <a:lnSpc>
                <a:spcPct val="118000"/>
              </a:lnSpc>
              <a:spcBef>
                <a:spcPts val="576"/>
              </a:spcBef>
              <a:buClr>
                <a:schemeClr val="tx2"/>
              </a:buClr>
            </a:pPr>
            <a:r>
              <a:rPr lang="en-GB" sz="2400" i="1" dirty="0">
                <a:solidFill>
                  <a:schemeClr val="tx2"/>
                </a:solidFill>
                <a:latin typeface="+mn-lt"/>
              </a:rPr>
              <a:t>This is needed for a mission definition and requirements flow down but is only informative for product/service development requirements under a call for proposals</a:t>
            </a:r>
          </a:p>
          <a:p>
            <a:endParaRPr lang="en-GB" sz="2400" b="1" dirty="0">
              <a:solidFill>
                <a:schemeClr val="tx2"/>
              </a:solidFill>
              <a:latin typeface="+mn-lt"/>
            </a:endParaRPr>
          </a:p>
          <a:p>
            <a:br>
              <a:rPr lang="en-GB" sz="2400" dirty="0">
                <a:solidFill>
                  <a:schemeClr val="tx2"/>
                </a:solidFill>
                <a:effectLst/>
                <a:latin typeface="+mn-lt"/>
              </a:rPr>
            </a:br>
            <a:endParaRPr lang="en-GB" sz="2400" dirty="0">
              <a:solidFill>
                <a:schemeClr val="tx2"/>
              </a:solidFill>
              <a:effectLst/>
              <a:latin typeface="+mn-lt"/>
            </a:endParaRPr>
          </a:p>
        </p:txBody>
      </p:sp>
    </p:spTree>
    <p:extLst>
      <p:ext uri="{BB962C8B-B14F-4D97-AF65-F5344CB8AC3E}">
        <p14:creationId xmlns:p14="http://schemas.microsoft.com/office/powerpoint/2010/main" val="302608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6">
            <a:extLst>
              <a:ext uri="{FF2B5EF4-FFF2-40B4-BE49-F238E27FC236}">
                <a16:creationId xmlns:a16="http://schemas.microsoft.com/office/drawing/2014/main" id="{77A1875B-A542-525E-A459-6E13DAF5526E}"/>
              </a:ext>
            </a:extLst>
          </p:cNvPr>
          <p:cNvSpPr/>
          <p:nvPr/>
        </p:nvSpPr>
        <p:spPr>
          <a:xfrm>
            <a:off x="256412" y="1991260"/>
            <a:ext cx="4214663" cy="1681817"/>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5FF0F23F-2397-A64E-9D17-9C0A629CB65F}"/>
              </a:ext>
            </a:extLst>
          </p:cNvPr>
          <p:cNvSpPr txBox="1">
            <a:spLocks/>
          </p:cNvSpPr>
          <p:nvPr/>
        </p:nvSpPr>
        <p:spPr bwMode="auto">
          <a:xfrm>
            <a:off x="5234335" y="1991261"/>
            <a:ext cx="6316689" cy="1024952"/>
          </a:xfrm>
          <a:prstGeom prst="rect">
            <a:avLst/>
          </a:prstGeom>
          <a:noFill/>
          <a:ln>
            <a:noFill/>
          </a:ln>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lgn="l"/>
            <a:r>
              <a:rPr lang="en-GB" sz="1800" b="0" i="0" u="none" strike="noStrike" dirty="0">
                <a:solidFill>
                  <a:schemeClr val="tx2"/>
                </a:solidFill>
                <a:effectLst/>
                <a:latin typeface="+mn-lt"/>
              </a:rPr>
              <a:t>brings the structure and adds searchability and readability</a:t>
            </a:r>
          </a:p>
          <a:p>
            <a:pPr algn="l"/>
            <a:r>
              <a:rPr lang="en-GB" sz="1800" b="0" i="0" u="none" strike="noStrike" dirty="0">
                <a:solidFill>
                  <a:schemeClr val="tx2"/>
                </a:solidFill>
                <a:effectLst/>
                <a:latin typeface="+mn-lt"/>
              </a:rPr>
              <a:t>unique requirement number needed for tracking</a:t>
            </a:r>
          </a:p>
        </p:txBody>
      </p:sp>
      <p:sp>
        <p:nvSpPr>
          <p:cNvPr id="5" name="Title 1">
            <a:extLst>
              <a:ext uri="{FF2B5EF4-FFF2-40B4-BE49-F238E27FC236}">
                <a16:creationId xmlns:a16="http://schemas.microsoft.com/office/drawing/2014/main" id="{0C4CBF23-857F-A0CE-E34E-134D5AB30B14}"/>
              </a:ext>
            </a:extLst>
          </p:cNvPr>
          <p:cNvSpPr>
            <a:spLocks noGrp="1"/>
          </p:cNvSpPr>
          <p:nvPr>
            <p:ph type="title"/>
          </p:nvPr>
        </p:nvSpPr>
        <p:spPr>
          <a:xfrm>
            <a:off x="88410" y="145013"/>
            <a:ext cx="11245898" cy="584775"/>
          </a:xfrm>
        </p:spPr>
        <p:txBody>
          <a:bodyPr/>
          <a:lstStyle/>
          <a:p>
            <a:pPr>
              <a:lnSpc>
                <a:spcPct val="100000"/>
              </a:lnSpc>
              <a:spcBef>
                <a:spcPts val="0"/>
              </a:spcBef>
              <a:buClr>
                <a:schemeClr val="tx2"/>
              </a:buClr>
            </a:pPr>
            <a:r>
              <a:rPr lang="en-GB" sz="3200" dirty="0">
                <a:effectLst/>
                <a:latin typeface="+mn-lt"/>
              </a:rPr>
              <a:t>Example of flown down requirement structure </a:t>
            </a:r>
          </a:p>
        </p:txBody>
      </p:sp>
      <p:sp>
        <p:nvSpPr>
          <p:cNvPr id="2" name="Content Placeholder 2">
            <a:extLst>
              <a:ext uri="{FF2B5EF4-FFF2-40B4-BE49-F238E27FC236}">
                <a16:creationId xmlns:a16="http://schemas.microsoft.com/office/drawing/2014/main" id="{96051B9D-B9C0-A85B-BE4F-CC4D87F4A684}"/>
              </a:ext>
            </a:extLst>
          </p:cNvPr>
          <p:cNvSpPr txBox="1">
            <a:spLocks/>
          </p:cNvSpPr>
          <p:nvPr/>
        </p:nvSpPr>
        <p:spPr bwMode="auto">
          <a:xfrm>
            <a:off x="449264" y="1129180"/>
            <a:ext cx="11326810" cy="1909187"/>
          </a:xfrm>
          <a:prstGeom prst="rect">
            <a:avLst/>
          </a:prstGeom>
          <a:noFill/>
          <a:ln>
            <a:noFill/>
          </a:ln>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lgn="l"/>
            <a:r>
              <a:rPr lang="en-GB" sz="2400" b="1" i="0" u="none" strike="noStrike" dirty="0">
                <a:solidFill>
                  <a:schemeClr val="tx2"/>
                </a:solidFill>
                <a:effectLst/>
                <a:latin typeface="+mn-lt"/>
              </a:rPr>
              <a:t>Anatomy of a Technical Requirement </a:t>
            </a:r>
            <a:r>
              <a:rPr lang="en-GB" sz="2400" b="1" dirty="0">
                <a:solidFill>
                  <a:schemeClr val="tx2"/>
                </a:solidFill>
                <a:latin typeface="+mn-lt"/>
              </a:rPr>
              <a:t>as part of a mission / complex system</a:t>
            </a:r>
            <a:endParaRPr lang="en-GB" sz="2400" b="1" i="0" u="none" strike="noStrike" dirty="0">
              <a:solidFill>
                <a:schemeClr val="tx2"/>
              </a:solidFill>
              <a:effectLst/>
              <a:latin typeface="+mn-lt"/>
            </a:endParaRPr>
          </a:p>
          <a:p>
            <a:pPr algn="l"/>
            <a:endParaRPr lang="en-GB" sz="1800" dirty="0">
              <a:solidFill>
                <a:srgbClr val="212121"/>
              </a:solidFill>
              <a:latin typeface="+mn-lt"/>
            </a:endParaRPr>
          </a:p>
          <a:p>
            <a:pPr algn="l"/>
            <a:r>
              <a:rPr lang="en-GB" sz="1800" b="0" i="0" u="none" strike="noStrike" dirty="0">
                <a:solidFill>
                  <a:srgbClr val="212121"/>
                </a:solidFill>
                <a:effectLst/>
                <a:latin typeface="+mn-lt"/>
              </a:rPr>
              <a:t>Heading  </a:t>
            </a:r>
          </a:p>
          <a:p>
            <a:pPr algn="l"/>
            <a:r>
              <a:rPr lang="en-GB" sz="1800" b="0" i="0" u="none" strike="noStrike" dirty="0">
                <a:solidFill>
                  <a:srgbClr val="212121"/>
                </a:solidFill>
                <a:effectLst/>
                <a:latin typeface="+mn-lt"/>
              </a:rPr>
              <a:t>SA-123  </a:t>
            </a:r>
          </a:p>
          <a:p>
            <a:pPr algn="l"/>
            <a:r>
              <a:rPr lang="en-GB" sz="1800" b="0" i="0" u="none" strike="noStrike" dirty="0">
                <a:solidFill>
                  <a:srgbClr val="212121"/>
                </a:solidFill>
                <a:effectLst/>
                <a:latin typeface="+mn-lt"/>
              </a:rPr>
              <a:t>/Created/ </a:t>
            </a:r>
          </a:p>
          <a:p>
            <a:pPr algn="l"/>
            <a:r>
              <a:rPr lang="en-GB" sz="1800" b="0" i="0" u="none" strike="noStrike" dirty="0">
                <a:solidFill>
                  <a:srgbClr val="212121"/>
                </a:solidFill>
                <a:effectLst/>
                <a:latin typeface="+mn-lt"/>
              </a:rPr>
              <a:t>/ T,R,A  </a:t>
            </a:r>
            <a:endParaRPr lang="en-GB" sz="2400" dirty="0">
              <a:solidFill>
                <a:schemeClr val="tx2"/>
              </a:solidFill>
              <a:effectLst/>
              <a:latin typeface="+mn-lt"/>
            </a:endParaRPr>
          </a:p>
        </p:txBody>
      </p:sp>
      <p:cxnSp>
        <p:nvCxnSpPr>
          <p:cNvPr id="6" name="Straight Arrow Connector 5">
            <a:extLst>
              <a:ext uri="{FF2B5EF4-FFF2-40B4-BE49-F238E27FC236}">
                <a16:creationId xmlns:a16="http://schemas.microsoft.com/office/drawing/2014/main" id="{BCB9EBCB-DD52-C343-2769-32DFD12DC020}"/>
              </a:ext>
            </a:extLst>
          </p:cNvPr>
          <p:cNvCxnSpPr>
            <a:cxnSpLocks/>
          </p:cNvCxnSpPr>
          <p:nvPr/>
        </p:nvCxnSpPr>
        <p:spPr>
          <a:xfrm flipH="1">
            <a:off x="2363743" y="2275138"/>
            <a:ext cx="2764198" cy="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C84583A-43AF-F222-A20F-7E7C1A7C5547}"/>
              </a:ext>
            </a:extLst>
          </p:cNvPr>
          <p:cNvCxnSpPr>
            <a:cxnSpLocks/>
          </p:cNvCxnSpPr>
          <p:nvPr/>
        </p:nvCxnSpPr>
        <p:spPr>
          <a:xfrm flipH="1">
            <a:off x="2363743" y="2588902"/>
            <a:ext cx="2764198" cy="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DFFD6E-0751-2334-FDC6-39B8DF3917F5}"/>
              </a:ext>
            </a:extLst>
          </p:cNvPr>
          <p:cNvCxnSpPr>
            <a:cxnSpLocks/>
          </p:cNvCxnSpPr>
          <p:nvPr/>
        </p:nvCxnSpPr>
        <p:spPr>
          <a:xfrm flipH="1" flipV="1">
            <a:off x="1803400" y="3077500"/>
            <a:ext cx="2509884" cy="747976"/>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A3B1951-18D9-C46F-026C-1B7D14542020}"/>
              </a:ext>
            </a:extLst>
          </p:cNvPr>
          <p:cNvCxnSpPr>
            <a:cxnSpLocks/>
          </p:cNvCxnSpPr>
          <p:nvPr/>
        </p:nvCxnSpPr>
        <p:spPr>
          <a:xfrm flipH="1" flipV="1">
            <a:off x="1457335" y="3517094"/>
            <a:ext cx="2263580" cy="1075765"/>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5E76445-64EC-A45F-F1D6-B7B7632756E6}"/>
              </a:ext>
            </a:extLst>
          </p:cNvPr>
          <p:cNvSpPr txBox="1"/>
          <p:nvPr/>
        </p:nvSpPr>
        <p:spPr>
          <a:xfrm>
            <a:off x="4471075" y="3751342"/>
            <a:ext cx="6246158" cy="369332"/>
          </a:xfrm>
          <a:prstGeom prst="rect">
            <a:avLst/>
          </a:prstGeom>
          <a:noFill/>
        </p:spPr>
        <p:txBody>
          <a:bodyPr wrap="square">
            <a:spAutoFit/>
          </a:bodyPr>
          <a:lstStyle/>
          <a:p>
            <a:pPr algn="l"/>
            <a:r>
              <a:rPr lang="en-GB" sz="1800" b="0" i="0" u="none" strike="noStrike" dirty="0">
                <a:solidFill>
                  <a:schemeClr val="tx2"/>
                </a:solidFill>
                <a:effectLst/>
                <a:latin typeface="+mn-lt"/>
              </a:rPr>
              <a:t>context / version history (part of tracking tool)</a:t>
            </a:r>
          </a:p>
        </p:txBody>
      </p:sp>
      <p:sp>
        <p:nvSpPr>
          <p:cNvPr id="22" name="TextBox 21">
            <a:extLst>
              <a:ext uri="{FF2B5EF4-FFF2-40B4-BE49-F238E27FC236}">
                <a16:creationId xmlns:a16="http://schemas.microsoft.com/office/drawing/2014/main" id="{3A3AED08-61A2-2DB4-15DA-787C67D58FC3}"/>
              </a:ext>
            </a:extLst>
          </p:cNvPr>
          <p:cNvSpPr txBox="1"/>
          <p:nvPr/>
        </p:nvSpPr>
        <p:spPr>
          <a:xfrm>
            <a:off x="3729736" y="4409824"/>
            <a:ext cx="6246158" cy="646331"/>
          </a:xfrm>
          <a:prstGeom prst="rect">
            <a:avLst/>
          </a:prstGeom>
          <a:noFill/>
        </p:spPr>
        <p:txBody>
          <a:bodyPr wrap="square">
            <a:spAutoFit/>
          </a:bodyPr>
          <a:lstStyle/>
          <a:p>
            <a:r>
              <a:rPr lang="en-GB" sz="1800" b="0" i="0" u="none" strike="noStrike" dirty="0">
                <a:solidFill>
                  <a:schemeClr val="tx2"/>
                </a:solidFill>
                <a:effectLst/>
                <a:latin typeface="+mn-lt"/>
              </a:rPr>
              <a:t>verification methods (e.g. test, analysis, review of design, inspection as per ECSS-E-ST-10-02C) </a:t>
            </a:r>
          </a:p>
        </p:txBody>
      </p:sp>
      <p:sp>
        <p:nvSpPr>
          <p:cNvPr id="7" name="TextBox 6">
            <a:extLst>
              <a:ext uri="{FF2B5EF4-FFF2-40B4-BE49-F238E27FC236}">
                <a16:creationId xmlns:a16="http://schemas.microsoft.com/office/drawing/2014/main" id="{04F7F067-5802-D21C-28D8-8D001F97C129}"/>
              </a:ext>
            </a:extLst>
          </p:cNvPr>
          <p:cNvSpPr txBox="1"/>
          <p:nvPr/>
        </p:nvSpPr>
        <p:spPr>
          <a:xfrm>
            <a:off x="3143275" y="5267155"/>
            <a:ext cx="5938788" cy="923330"/>
          </a:xfrm>
          <a:prstGeom prst="rect">
            <a:avLst/>
          </a:prstGeom>
          <a:noFill/>
        </p:spPr>
        <p:txBody>
          <a:bodyPr wrap="square" rtlCol="0">
            <a:spAutoFit/>
          </a:bodyPr>
          <a:lstStyle/>
          <a:p>
            <a:pPr algn="ctr"/>
            <a:r>
              <a:rPr lang="en-GB" i="1" dirty="0">
                <a:solidFill>
                  <a:srgbClr val="8197A6"/>
                </a:solidFill>
                <a:latin typeface="Arial" panose="020B0604020202020204" pitchFamily="34" charset="0"/>
                <a:ea typeface="MS PGothic" pitchFamily="34" charset="-128"/>
                <a:cs typeface="Arial" panose="020B0604020202020204" pitchFamily="34" charset="0"/>
              </a:rPr>
              <a:t>This is overkill for a stand alone product / service development but when supplying to large projects it is typical of the format you will see</a:t>
            </a:r>
          </a:p>
        </p:txBody>
      </p:sp>
    </p:spTree>
    <p:extLst>
      <p:ext uri="{BB962C8B-B14F-4D97-AF65-F5344CB8AC3E}">
        <p14:creationId xmlns:p14="http://schemas.microsoft.com/office/powerpoint/2010/main" val="1854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GB" b="1" dirty="0">
                <a:effectLst/>
                <a:latin typeface="Arial" panose="020B0604020202020204" pitchFamily="34" charset="0"/>
              </a:rPr>
              <a:t>Types of requirements</a:t>
            </a:r>
            <a:endParaRPr lang="en-GB" dirty="0"/>
          </a:p>
        </p:txBody>
      </p:sp>
      <p:sp>
        <p:nvSpPr>
          <p:cNvPr id="4" name="TextBox 3">
            <a:extLst>
              <a:ext uri="{FF2B5EF4-FFF2-40B4-BE49-F238E27FC236}">
                <a16:creationId xmlns:a16="http://schemas.microsoft.com/office/drawing/2014/main" id="{137B9884-F4BA-FF80-F57D-8865ADEE22A3}"/>
              </a:ext>
            </a:extLst>
          </p:cNvPr>
          <p:cNvSpPr txBox="1"/>
          <p:nvPr/>
        </p:nvSpPr>
        <p:spPr>
          <a:xfrm>
            <a:off x="197170" y="1112108"/>
            <a:ext cx="11830998" cy="5262979"/>
          </a:xfrm>
          <a:prstGeom prst="rect">
            <a:avLst/>
          </a:prstGeom>
          <a:noFill/>
        </p:spPr>
        <p:txBody>
          <a:bodyPr wrap="square" rtlCol="0">
            <a:spAutoFit/>
          </a:bodyPr>
          <a:lstStyle/>
          <a:p>
            <a:pPr algn="l"/>
            <a:r>
              <a:rPr lang="en-GB" sz="2400" b="1" dirty="0">
                <a:solidFill>
                  <a:schemeClr val="tx2"/>
                </a:solidFill>
                <a:latin typeface="Arial" panose="020B0604020202020204" pitchFamily="34" charset="0"/>
                <a:ea typeface="MS PGothic" pitchFamily="34" charset="-128"/>
                <a:cs typeface="Arial" panose="020B0604020202020204" pitchFamily="34" charset="0"/>
              </a:rPr>
              <a:t>Main types:</a:t>
            </a:r>
          </a:p>
          <a:p>
            <a:pPr marL="342900" indent="-342900" algn="l">
              <a:buFont typeface="Arial" panose="020B0604020202020204" pitchFamily="34" charset="0"/>
              <a:buChar char="•"/>
            </a:pPr>
            <a:r>
              <a:rPr lang="en-GB" sz="2400" dirty="0">
                <a:solidFill>
                  <a:schemeClr val="tx2"/>
                </a:solidFill>
                <a:latin typeface="Arial" panose="020B0604020202020204" pitchFamily="34" charset="0"/>
                <a:ea typeface="MS PGothic" pitchFamily="34" charset="-128"/>
                <a:cs typeface="Arial" panose="020B0604020202020204" pitchFamily="34" charset="0"/>
              </a:rPr>
              <a:t>Functional requirements:  What does it have to do?</a:t>
            </a:r>
          </a:p>
          <a:p>
            <a:pPr marL="285750" indent="-285750">
              <a:buFont typeface="Arial" panose="020B0604020202020204" pitchFamily="34" charset="0"/>
              <a:buChar char="•"/>
            </a:pPr>
            <a:r>
              <a:rPr lang="en-GB" sz="2400" dirty="0">
                <a:solidFill>
                  <a:schemeClr val="tx2"/>
                </a:solidFill>
                <a:latin typeface="Arial" panose="020B0604020202020204" pitchFamily="34" charset="0"/>
                <a:ea typeface="MS PGothic" pitchFamily="34" charset="-128"/>
                <a:cs typeface="Arial" panose="020B0604020202020204" pitchFamily="34" charset="0"/>
              </a:rPr>
              <a:t> Performance requirements: How well does it have to do it, e.g. accuracy, speed..? </a:t>
            </a:r>
          </a:p>
          <a:p>
            <a:pPr marL="285750" indent="-285750">
              <a:buFont typeface="Arial" panose="020B0604020202020204" pitchFamily="34" charset="0"/>
              <a:buChar char="•"/>
            </a:pPr>
            <a:r>
              <a:rPr lang="en-GB" sz="2400" dirty="0">
                <a:solidFill>
                  <a:schemeClr val="tx2"/>
                </a:solidFill>
                <a:latin typeface="Arial" panose="020B0604020202020204" pitchFamily="34" charset="0"/>
                <a:ea typeface="MS PGothic" pitchFamily="34" charset="-128"/>
                <a:cs typeface="Arial" panose="020B0604020202020204" pitchFamily="34" charset="0"/>
              </a:rPr>
              <a:t> Physical requirements: How big and heavy can it be? </a:t>
            </a:r>
          </a:p>
          <a:p>
            <a:pPr marL="285750" indent="-285750" algn="l">
              <a:buFont typeface="Arial" panose="020B0604020202020204" pitchFamily="34" charset="0"/>
              <a:buChar char="•"/>
            </a:pPr>
            <a:r>
              <a:rPr lang="en-GB" sz="2400" dirty="0">
                <a:solidFill>
                  <a:schemeClr val="tx2"/>
                </a:solidFill>
                <a:latin typeface="Arial" panose="020B0604020202020204" pitchFamily="34" charset="0"/>
                <a:ea typeface="MS PGothic" pitchFamily="34" charset="-128"/>
                <a:cs typeface="Arial" panose="020B0604020202020204" pitchFamily="34" charset="0"/>
              </a:rPr>
              <a:t> Interface requirements: What does it have to connect to and how (h/w, s/w, MMI)?</a:t>
            </a:r>
          </a:p>
          <a:p>
            <a:pPr marL="285750" indent="-285750" algn="l">
              <a:buFont typeface="Arial" panose="020B0604020202020204" pitchFamily="34" charset="0"/>
              <a:buChar char="•"/>
            </a:pPr>
            <a:r>
              <a:rPr lang="en-GB" sz="2400" dirty="0">
                <a:solidFill>
                  <a:schemeClr val="tx2"/>
                </a:solidFill>
                <a:latin typeface="Arial" panose="020B0604020202020204" pitchFamily="34" charset="0"/>
                <a:ea typeface="MS PGothic" pitchFamily="34" charset="-128"/>
                <a:cs typeface="Arial" panose="020B0604020202020204" pitchFamily="34" charset="0"/>
              </a:rPr>
              <a:t> Environmental requirements: Under what conditions does it have to work?</a:t>
            </a:r>
          </a:p>
          <a:p>
            <a:pPr marL="285750" indent="-285750" algn="l">
              <a:buFont typeface="Arial" panose="020B0604020202020204" pitchFamily="34" charset="0"/>
              <a:buChar char="•"/>
            </a:pPr>
            <a:endParaRPr lang="en-GB" sz="2400" dirty="0">
              <a:solidFill>
                <a:schemeClr val="tx2"/>
              </a:solidFill>
              <a:latin typeface="Arial" panose="020B0604020202020204" pitchFamily="34" charset="0"/>
              <a:ea typeface="MS PGothic" pitchFamily="34" charset="-128"/>
              <a:cs typeface="Arial" panose="020B0604020202020204" pitchFamily="34" charset="0"/>
            </a:endParaRPr>
          </a:p>
          <a:p>
            <a:pPr algn="ctr"/>
            <a:r>
              <a:rPr lang="en-GB" sz="2400" b="1" u="sng" dirty="0">
                <a:solidFill>
                  <a:schemeClr val="tx2"/>
                </a:solidFill>
                <a:latin typeface="Arial" panose="020B0604020202020204" pitchFamily="34" charset="0"/>
                <a:ea typeface="MS PGothic" pitchFamily="34" charset="-128"/>
                <a:cs typeface="Arial" panose="020B0604020202020204" pitchFamily="34" charset="0"/>
              </a:rPr>
              <a:t>All these are needed to be able to design any product / service!</a:t>
            </a:r>
          </a:p>
          <a:p>
            <a:pPr algn="l"/>
            <a:endParaRPr lang="en-GB" sz="2400" dirty="0">
              <a:solidFill>
                <a:schemeClr val="tx2"/>
              </a:solidFill>
              <a:latin typeface="Arial" panose="020B0604020202020204" pitchFamily="34" charset="0"/>
              <a:ea typeface="MS PGothic" pitchFamily="34" charset="-128"/>
              <a:cs typeface="Arial" panose="020B0604020202020204" pitchFamily="34" charset="0"/>
            </a:endParaRPr>
          </a:p>
          <a:p>
            <a:pPr algn="l"/>
            <a:r>
              <a:rPr lang="en-GB" sz="2400" b="1" i="1" dirty="0">
                <a:solidFill>
                  <a:schemeClr val="tx2"/>
                </a:solidFill>
                <a:latin typeface="Arial" panose="020B0604020202020204" pitchFamily="34" charset="0"/>
                <a:ea typeface="MS PGothic" pitchFamily="34" charset="-128"/>
                <a:cs typeface="Arial" panose="020B0604020202020204" pitchFamily="34" charset="0"/>
              </a:rPr>
              <a:t>Supplementary/ specific requirements:</a:t>
            </a:r>
          </a:p>
          <a:p>
            <a:pPr algn="l"/>
            <a:r>
              <a:rPr lang="en-GB" sz="2400" i="1" dirty="0">
                <a:solidFill>
                  <a:schemeClr val="tx2"/>
                </a:solidFill>
                <a:latin typeface="Arial" panose="020B0604020202020204" pitchFamily="34" charset="0"/>
                <a:ea typeface="MS PGothic" pitchFamily="34" charset="-128"/>
                <a:cs typeface="Arial" panose="020B0604020202020204" pitchFamily="34" charset="0"/>
              </a:rPr>
              <a:t>Mission requirements		Product Assurance (PA) induced requirements</a:t>
            </a:r>
          </a:p>
          <a:p>
            <a:pPr algn="l"/>
            <a:r>
              <a:rPr lang="en-GB" sz="2400" i="1" dirty="0">
                <a:solidFill>
                  <a:schemeClr val="tx2"/>
                </a:solidFill>
                <a:latin typeface="Arial" panose="020B0604020202020204" pitchFamily="34" charset="0"/>
                <a:ea typeface="MS PGothic" pitchFamily="34" charset="-128"/>
                <a:cs typeface="Arial" panose="020B0604020202020204" pitchFamily="34" charset="0"/>
              </a:rPr>
              <a:t>Design requirements 		Operational requirements</a:t>
            </a:r>
          </a:p>
          <a:p>
            <a:r>
              <a:rPr lang="en-GB" sz="2400" i="1" dirty="0">
                <a:solidFill>
                  <a:schemeClr val="tx2"/>
                </a:solidFill>
                <a:latin typeface="Arial" panose="020B0604020202020204" pitchFamily="34" charset="0"/>
                <a:ea typeface="MS PGothic" pitchFamily="34" charset="-128"/>
                <a:cs typeface="Arial" panose="020B0604020202020204" pitchFamily="34" charset="0"/>
              </a:rPr>
              <a:t>Verification requirements		Human factor requirements</a:t>
            </a:r>
          </a:p>
          <a:p>
            <a:r>
              <a:rPr lang="en-GB" sz="2400" i="1" dirty="0">
                <a:solidFill>
                  <a:schemeClr val="tx2"/>
                </a:solidFill>
                <a:latin typeface="Arial" panose="020B0604020202020204" pitchFamily="34" charset="0"/>
                <a:ea typeface="MS PGothic" pitchFamily="34" charset="-128"/>
                <a:cs typeface="Arial" panose="020B0604020202020204" pitchFamily="34" charset="0"/>
              </a:rPr>
              <a:t>Cost requirements</a:t>
            </a:r>
          </a:p>
        </p:txBody>
      </p:sp>
    </p:spTree>
    <p:extLst>
      <p:ext uri="{BB962C8B-B14F-4D97-AF65-F5344CB8AC3E}">
        <p14:creationId xmlns:p14="http://schemas.microsoft.com/office/powerpoint/2010/main" val="374306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GB" b="1" dirty="0">
                <a:effectLst/>
                <a:latin typeface="Arial" panose="020B0604020202020204" pitchFamily="34" charset="0"/>
              </a:rPr>
              <a:t>Requirement Evolution vs. TRL</a:t>
            </a:r>
            <a:endParaRPr lang="en-GB" dirty="0"/>
          </a:p>
        </p:txBody>
      </p:sp>
      <p:graphicFrame>
        <p:nvGraphicFramePr>
          <p:cNvPr id="3" name="Table 4">
            <a:extLst>
              <a:ext uri="{FF2B5EF4-FFF2-40B4-BE49-F238E27FC236}">
                <a16:creationId xmlns:a16="http://schemas.microsoft.com/office/drawing/2014/main" id="{E9496D48-CD5B-6797-556C-2215F0247C22}"/>
              </a:ext>
            </a:extLst>
          </p:cNvPr>
          <p:cNvGraphicFramePr>
            <a:graphicFrameLocks noGrp="1"/>
          </p:cNvGraphicFramePr>
          <p:nvPr>
            <p:extLst>
              <p:ext uri="{D42A27DB-BD31-4B8C-83A1-F6EECF244321}">
                <p14:modId xmlns:p14="http://schemas.microsoft.com/office/powerpoint/2010/main" val="2573122377"/>
              </p:ext>
            </p:extLst>
          </p:nvPr>
        </p:nvGraphicFramePr>
        <p:xfrm>
          <a:off x="216000" y="997675"/>
          <a:ext cx="11772248" cy="5296445"/>
        </p:xfrm>
        <a:graphic>
          <a:graphicData uri="http://schemas.openxmlformats.org/drawingml/2006/table">
            <a:tbl>
              <a:tblPr firstRow="1" bandRow="1">
                <a:tableStyleId>{793D81CF-94F2-401A-BA57-92F5A7B2D0C5}</a:tableStyleId>
              </a:tblPr>
              <a:tblGrid>
                <a:gridCol w="2140460">
                  <a:extLst>
                    <a:ext uri="{9D8B030D-6E8A-4147-A177-3AD203B41FA5}">
                      <a16:colId xmlns:a16="http://schemas.microsoft.com/office/drawing/2014/main" val="3498042124"/>
                    </a:ext>
                  </a:extLst>
                </a:gridCol>
                <a:gridCol w="2899683">
                  <a:extLst>
                    <a:ext uri="{9D8B030D-6E8A-4147-A177-3AD203B41FA5}">
                      <a16:colId xmlns:a16="http://schemas.microsoft.com/office/drawing/2014/main" val="2408627958"/>
                    </a:ext>
                  </a:extLst>
                </a:gridCol>
                <a:gridCol w="3339548">
                  <a:extLst>
                    <a:ext uri="{9D8B030D-6E8A-4147-A177-3AD203B41FA5}">
                      <a16:colId xmlns:a16="http://schemas.microsoft.com/office/drawing/2014/main" val="2233667512"/>
                    </a:ext>
                  </a:extLst>
                </a:gridCol>
                <a:gridCol w="3392557">
                  <a:extLst>
                    <a:ext uri="{9D8B030D-6E8A-4147-A177-3AD203B41FA5}">
                      <a16:colId xmlns:a16="http://schemas.microsoft.com/office/drawing/2014/main" val="3397467644"/>
                    </a:ext>
                  </a:extLst>
                </a:gridCol>
              </a:tblGrid>
              <a:tr h="374224">
                <a:tc>
                  <a:txBody>
                    <a:bodyPr/>
                    <a:lstStyle/>
                    <a:p>
                      <a:r>
                        <a:rPr lang="en-US" dirty="0"/>
                        <a:t>TRL 1-2</a:t>
                      </a:r>
                      <a:endParaRPr lang="en-GB" dirty="0"/>
                    </a:p>
                  </a:txBody>
                  <a:tcPr/>
                </a:tc>
                <a:tc>
                  <a:txBody>
                    <a:bodyPr/>
                    <a:lstStyle/>
                    <a:p>
                      <a:r>
                        <a:rPr lang="en-US" dirty="0"/>
                        <a:t>TRL 3-4</a:t>
                      </a:r>
                      <a:endParaRPr lang="en-GB" dirty="0"/>
                    </a:p>
                  </a:txBody>
                  <a:tcPr/>
                </a:tc>
                <a:tc>
                  <a:txBody>
                    <a:bodyPr/>
                    <a:lstStyle/>
                    <a:p>
                      <a:r>
                        <a:rPr lang="en-US" dirty="0"/>
                        <a:t>TRL 5-6</a:t>
                      </a:r>
                      <a:endParaRPr lang="en-GB" dirty="0"/>
                    </a:p>
                  </a:txBody>
                  <a:tcPr/>
                </a:tc>
                <a:tc>
                  <a:txBody>
                    <a:bodyPr/>
                    <a:lstStyle/>
                    <a:p>
                      <a:r>
                        <a:rPr lang="en-US" dirty="0"/>
                        <a:t>TRL&gt;6</a:t>
                      </a:r>
                      <a:endParaRPr lang="en-GB" dirty="0"/>
                    </a:p>
                  </a:txBody>
                  <a:tcPr/>
                </a:tc>
                <a:extLst>
                  <a:ext uri="{0D108BD9-81ED-4DB2-BD59-A6C34878D82A}">
                    <a16:rowId xmlns:a16="http://schemas.microsoft.com/office/drawing/2014/main" val="2044686265"/>
                  </a:ext>
                </a:extLst>
              </a:tr>
              <a:tr h="1417021">
                <a:tc>
                  <a:txBody>
                    <a:bodyPr/>
                    <a:lstStyle/>
                    <a:p>
                      <a:r>
                        <a:rPr lang="en-US" dirty="0"/>
                        <a:t>First iteration of </a:t>
                      </a:r>
                      <a:r>
                        <a:rPr lang="en-US" b="1" dirty="0"/>
                        <a:t>key</a:t>
                      </a:r>
                      <a:r>
                        <a:rPr lang="en-US" dirty="0"/>
                        <a:t> driving requirement(s).</a:t>
                      </a:r>
                      <a:endParaRPr lang="en-GB" dirty="0"/>
                    </a:p>
                  </a:txBody>
                  <a:tcPr/>
                </a:tc>
                <a:tc>
                  <a:txBody>
                    <a:bodyPr/>
                    <a:lstStyle/>
                    <a:p>
                      <a:r>
                        <a:rPr lang="en-US" dirty="0"/>
                        <a:t>First iteration of </a:t>
                      </a:r>
                      <a:r>
                        <a:rPr lang="en-US" b="1" dirty="0"/>
                        <a:t>all</a:t>
                      </a:r>
                      <a:r>
                        <a:rPr lang="en-US" dirty="0"/>
                        <a:t> key requirement(s) and constraints. </a:t>
                      </a:r>
                    </a:p>
                    <a:p>
                      <a:r>
                        <a:rPr lang="en-US" dirty="0"/>
                        <a:t>Some may still be TBD or TBC.</a:t>
                      </a:r>
                      <a:endParaRPr lang="en-GB" dirty="0"/>
                    </a:p>
                  </a:txBody>
                  <a:tcPr/>
                </a:tc>
                <a:tc>
                  <a:txBody>
                    <a:bodyPr/>
                    <a:lstStyle/>
                    <a:p>
                      <a:r>
                        <a:rPr lang="en-US" b="1" dirty="0"/>
                        <a:t>Complete</a:t>
                      </a:r>
                      <a:r>
                        <a:rPr lang="en-US" dirty="0"/>
                        <a:t> set of </a:t>
                      </a:r>
                      <a:r>
                        <a:rPr lang="en-US" b="1" dirty="0"/>
                        <a:t>all</a:t>
                      </a:r>
                      <a:r>
                        <a:rPr lang="en-US" dirty="0"/>
                        <a:t> requirements defining and driving the product and their validation and qualification.</a:t>
                      </a:r>
                      <a:endParaRPr lang="en-GB" dirty="0"/>
                    </a:p>
                  </a:txBody>
                  <a:tcPr/>
                </a:tc>
                <a:tc>
                  <a:txBody>
                    <a:bodyPr/>
                    <a:lstStyle/>
                    <a:p>
                      <a:r>
                        <a:rPr lang="en-US" dirty="0"/>
                        <a:t>Complete </a:t>
                      </a:r>
                      <a:r>
                        <a:rPr lang="en-US" b="1" dirty="0"/>
                        <a:t>consolidated and frozen</a:t>
                      </a:r>
                      <a:r>
                        <a:rPr lang="en-US" dirty="0"/>
                        <a:t> set of requirements.</a:t>
                      </a:r>
                      <a:endParaRPr lang="en-GB" dirty="0"/>
                    </a:p>
                  </a:txBody>
                  <a:tcPr/>
                </a:tc>
                <a:extLst>
                  <a:ext uri="{0D108BD9-81ED-4DB2-BD59-A6C34878D82A}">
                    <a16:rowId xmlns:a16="http://schemas.microsoft.com/office/drawing/2014/main" val="3579527978"/>
                  </a:ext>
                </a:extLst>
              </a:tr>
              <a:tr h="3321873">
                <a:tc>
                  <a:txBody>
                    <a:bodyPr/>
                    <a:lstStyle/>
                    <a:p>
                      <a:r>
                        <a:rPr lang="en-US" sz="1400" dirty="0"/>
                        <a:t>Overall goal (draft)</a:t>
                      </a:r>
                    </a:p>
                    <a:p>
                      <a:endParaRPr lang="en-US" sz="1400" dirty="0"/>
                    </a:p>
                    <a:p>
                      <a:r>
                        <a:rPr lang="en-US" sz="1400" dirty="0"/>
                        <a:t>Key Functional </a:t>
                      </a:r>
                    </a:p>
                    <a:p>
                      <a:r>
                        <a:rPr lang="en-US" sz="1400" dirty="0"/>
                        <a:t>Key Performance</a:t>
                      </a:r>
                      <a:endParaRPr lang="en-GB" sz="1400" dirty="0"/>
                    </a:p>
                  </a:txBody>
                  <a:tcPr/>
                </a:tc>
                <a:tc>
                  <a:txBody>
                    <a:bodyPr/>
                    <a:lstStyle/>
                    <a:p>
                      <a:r>
                        <a:rPr lang="en-US" sz="1400" dirty="0"/>
                        <a:t>Mission requirement/goal (final)</a:t>
                      </a:r>
                    </a:p>
                    <a:p>
                      <a:endParaRPr lang="en-US" sz="1400" dirty="0"/>
                    </a:p>
                    <a:p>
                      <a:r>
                        <a:rPr lang="en-US" sz="1400" dirty="0"/>
                        <a:t>Functional </a:t>
                      </a:r>
                    </a:p>
                    <a:p>
                      <a:r>
                        <a:rPr lang="en-US" sz="1400" dirty="0"/>
                        <a:t>Performance</a:t>
                      </a:r>
                    </a:p>
                    <a:p>
                      <a:r>
                        <a:rPr lang="en-US" sz="1400" dirty="0"/>
                        <a:t>Physical</a:t>
                      </a:r>
                    </a:p>
                    <a:p>
                      <a:r>
                        <a:rPr lang="en-US" sz="1400" dirty="0"/>
                        <a:t>Environmental</a:t>
                      </a:r>
                    </a:p>
                    <a:p>
                      <a:r>
                        <a:rPr lang="en-US" sz="1400" dirty="0"/>
                        <a:t>Interface  (driving only)</a:t>
                      </a:r>
                      <a:endParaRPr lang="en-GB" sz="1400" dirty="0"/>
                    </a:p>
                  </a:txBody>
                  <a:tcPr/>
                </a:tc>
                <a:tc>
                  <a:txBody>
                    <a:bodyPr/>
                    <a:lstStyle/>
                    <a:p>
                      <a:r>
                        <a:rPr lang="en-GB" sz="1400" dirty="0"/>
                        <a:t>Mission requirement/goal</a:t>
                      </a:r>
                    </a:p>
                    <a:p>
                      <a:endParaRPr lang="en-GB" sz="1400" dirty="0"/>
                    </a:p>
                    <a:p>
                      <a:r>
                        <a:rPr lang="en-GB" sz="1400" dirty="0"/>
                        <a:t>Functional </a:t>
                      </a:r>
                    </a:p>
                    <a:p>
                      <a:r>
                        <a:rPr lang="en-GB" sz="1400" dirty="0"/>
                        <a:t>Performance</a:t>
                      </a:r>
                    </a:p>
                    <a:p>
                      <a:r>
                        <a:rPr lang="en-GB" sz="1400" dirty="0"/>
                        <a:t>Physical</a:t>
                      </a:r>
                    </a:p>
                    <a:p>
                      <a:r>
                        <a:rPr lang="en-GB" sz="1400" dirty="0"/>
                        <a:t>Environmental</a:t>
                      </a:r>
                    </a:p>
                    <a:p>
                      <a:pPr marL="0" indent="0" algn="l" defTabSz="882030" rtl="0" eaLnBrk="1" latinLnBrk="0" hangingPunct="1">
                        <a:buFont typeface="Arial" panose="020B0604020202020204" pitchFamily="34" charset="0"/>
                        <a:buNone/>
                      </a:pPr>
                      <a:r>
                        <a:rPr lang="en-GB" sz="1400" dirty="0"/>
                        <a:t>Interfaces (all)   </a:t>
                      </a:r>
                      <a:r>
                        <a:rPr lang="en-GB" sz="1400" dirty="0">
                          <a:solidFill>
                            <a:schemeClr val="tx2"/>
                          </a:solidFill>
                        </a:rPr>
                        <a:t> </a:t>
                      </a:r>
                    </a:p>
                    <a:p>
                      <a:pPr marL="0" indent="0" algn="l" defTabSz="882030" rtl="0" eaLnBrk="1" latinLnBrk="0" hangingPunct="1">
                        <a:buFont typeface="Arial" panose="020B0604020202020204" pitchFamily="34" charset="0"/>
                        <a:buNone/>
                      </a:pPr>
                      <a:r>
                        <a:rPr lang="en-GB" sz="1400" kern="1200" dirty="0">
                          <a:solidFill>
                            <a:schemeClr val="dk1"/>
                          </a:solidFill>
                        </a:rPr>
                        <a:t>Operational </a:t>
                      </a:r>
                    </a:p>
                    <a:p>
                      <a:pPr marL="0" indent="0" algn="l" defTabSz="882030" rtl="0" eaLnBrk="1" latinLnBrk="0" hangingPunct="1">
                        <a:buFont typeface="Arial" panose="020B0604020202020204" pitchFamily="34" charset="0"/>
                        <a:buNone/>
                      </a:pPr>
                      <a:r>
                        <a:rPr lang="en-GB" sz="1400" kern="1200" dirty="0">
                          <a:solidFill>
                            <a:schemeClr val="dk1"/>
                          </a:solidFill>
                        </a:rPr>
                        <a:t>Human factor requirements</a:t>
                      </a:r>
                    </a:p>
                    <a:p>
                      <a:pPr marL="0" indent="0" algn="l" defTabSz="882030" rtl="0" eaLnBrk="1" latinLnBrk="0" hangingPunct="1">
                        <a:buFont typeface="Arial" panose="020B0604020202020204" pitchFamily="34" charset="0"/>
                        <a:buNone/>
                      </a:pPr>
                      <a:r>
                        <a:rPr lang="en-GB" sz="1400" kern="1200" dirty="0">
                          <a:solidFill>
                            <a:schemeClr val="dk1"/>
                          </a:solidFill>
                        </a:rPr>
                        <a:t>Product Assurance (PA) induced requirements</a:t>
                      </a:r>
                    </a:p>
                    <a:p>
                      <a:pPr marL="0" indent="0" algn="l" defTabSz="882030" rtl="0" eaLnBrk="1" latinLnBrk="0" hangingPunct="1">
                        <a:buFont typeface="Arial" panose="020B0604020202020204" pitchFamily="34" charset="0"/>
                        <a:buNone/>
                      </a:pPr>
                      <a:r>
                        <a:rPr lang="en-GB" sz="1400" kern="1200" dirty="0">
                          <a:solidFill>
                            <a:schemeClr val="dk1"/>
                          </a:solidFill>
                        </a:rPr>
                        <a:t>Design requirements (i.e. design constraints)</a:t>
                      </a:r>
                    </a:p>
                    <a:p>
                      <a:pPr marL="0" indent="0" algn="l" defTabSz="882030" rtl="0" eaLnBrk="1" latinLnBrk="0" hangingPunct="1">
                        <a:buFont typeface="Arial" panose="020B0604020202020204" pitchFamily="34" charset="0"/>
                        <a:buNone/>
                      </a:pPr>
                      <a:r>
                        <a:rPr lang="en-GB" sz="1400" kern="1200" dirty="0">
                          <a:solidFill>
                            <a:schemeClr val="dk1"/>
                          </a:solidFill>
                        </a:rPr>
                        <a:t>Verification requirements</a:t>
                      </a:r>
                    </a:p>
                    <a:p>
                      <a:pPr marL="0" indent="0" algn="l" defTabSz="882030" rtl="0" eaLnBrk="1" latinLnBrk="0" hangingPunct="1">
                        <a:buFont typeface="Arial" panose="020B0604020202020204" pitchFamily="34" charset="0"/>
                        <a:buNone/>
                      </a:pPr>
                      <a:r>
                        <a:rPr lang="en-GB" sz="1400" kern="1200" dirty="0">
                          <a:solidFill>
                            <a:schemeClr val="dk1"/>
                          </a:solidFill>
                        </a:rPr>
                        <a:t>GSE Requirements (draft)</a:t>
                      </a:r>
                    </a:p>
                    <a:p>
                      <a:endParaRPr lang="en-GB" sz="1400" dirty="0"/>
                    </a:p>
                  </a:txBody>
                  <a:tcPr/>
                </a:tc>
                <a:tc>
                  <a:txBody>
                    <a:bodyPr/>
                    <a:lstStyle/>
                    <a:p>
                      <a:r>
                        <a:rPr lang="en-GB" sz="1400" dirty="0"/>
                        <a:t>Mission requirement/goal</a:t>
                      </a:r>
                    </a:p>
                    <a:p>
                      <a:endParaRPr lang="en-GB" sz="1400" dirty="0"/>
                    </a:p>
                    <a:p>
                      <a:r>
                        <a:rPr lang="en-GB" sz="1400" dirty="0"/>
                        <a:t>Functional </a:t>
                      </a:r>
                    </a:p>
                    <a:p>
                      <a:r>
                        <a:rPr lang="en-GB" sz="1400" dirty="0"/>
                        <a:t>Performance</a:t>
                      </a:r>
                    </a:p>
                    <a:p>
                      <a:r>
                        <a:rPr lang="en-GB" sz="1400" dirty="0"/>
                        <a:t>Physical</a:t>
                      </a:r>
                    </a:p>
                    <a:p>
                      <a:r>
                        <a:rPr lang="en-GB" sz="1400" dirty="0"/>
                        <a:t>Environmental</a:t>
                      </a:r>
                    </a:p>
                    <a:p>
                      <a:r>
                        <a:rPr lang="en-GB" sz="1400" dirty="0"/>
                        <a:t>Interface   </a:t>
                      </a:r>
                    </a:p>
                    <a:p>
                      <a:r>
                        <a:rPr lang="en-GB" sz="1400" dirty="0"/>
                        <a:t>Operational requirements</a:t>
                      </a:r>
                    </a:p>
                    <a:p>
                      <a:r>
                        <a:rPr lang="en-GB" sz="1400" dirty="0"/>
                        <a:t>Human factor requirements</a:t>
                      </a:r>
                    </a:p>
                    <a:p>
                      <a:r>
                        <a:rPr lang="en-GB" sz="1400" dirty="0"/>
                        <a:t>Product Assurance (PA) induced requirements</a:t>
                      </a:r>
                    </a:p>
                    <a:p>
                      <a:r>
                        <a:rPr lang="en-GB" sz="1400" dirty="0"/>
                        <a:t>Design requirements (i.e. design constraints)</a:t>
                      </a:r>
                    </a:p>
                    <a:p>
                      <a:r>
                        <a:rPr lang="en-GB" sz="1400" dirty="0"/>
                        <a:t>Verification requirements</a:t>
                      </a:r>
                    </a:p>
                    <a:p>
                      <a:r>
                        <a:rPr lang="en-GB" sz="1400" dirty="0"/>
                        <a:t>GSE requirements</a:t>
                      </a:r>
                    </a:p>
                    <a:p>
                      <a:endParaRPr lang="en-GB" sz="1400" dirty="0"/>
                    </a:p>
                  </a:txBody>
                  <a:tcPr/>
                </a:tc>
                <a:extLst>
                  <a:ext uri="{0D108BD9-81ED-4DB2-BD59-A6C34878D82A}">
                    <a16:rowId xmlns:a16="http://schemas.microsoft.com/office/drawing/2014/main" val="1022164989"/>
                  </a:ext>
                </a:extLst>
              </a:tr>
            </a:tbl>
          </a:graphicData>
        </a:graphic>
      </p:graphicFrame>
    </p:spTree>
    <p:extLst>
      <p:ext uri="{BB962C8B-B14F-4D97-AF65-F5344CB8AC3E}">
        <p14:creationId xmlns:p14="http://schemas.microsoft.com/office/powerpoint/2010/main" val="306974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0" y="160401"/>
            <a:ext cx="11245898" cy="553998"/>
          </a:xfrm>
        </p:spPr>
        <p:txBody>
          <a:bodyPr/>
          <a:lstStyle/>
          <a:p>
            <a:r>
              <a:rPr lang="en-GB" b="1" dirty="0">
                <a:effectLst/>
                <a:latin typeface="Arial" panose="020B0604020202020204" pitchFamily="34" charset="0"/>
              </a:rPr>
              <a:t>Requirement Formulation: Key aspects</a:t>
            </a:r>
            <a:endParaRPr lang="en-GB" dirty="0"/>
          </a:p>
        </p:txBody>
      </p:sp>
      <p:sp>
        <p:nvSpPr>
          <p:cNvPr id="4" name="TextBox 3">
            <a:extLst>
              <a:ext uri="{FF2B5EF4-FFF2-40B4-BE49-F238E27FC236}">
                <a16:creationId xmlns:a16="http://schemas.microsoft.com/office/drawing/2014/main" id="{137B9884-F4BA-FF80-F57D-8865ADEE22A3}"/>
              </a:ext>
            </a:extLst>
          </p:cNvPr>
          <p:cNvSpPr txBox="1"/>
          <p:nvPr/>
        </p:nvSpPr>
        <p:spPr>
          <a:xfrm>
            <a:off x="96730" y="1028367"/>
            <a:ext cx="11881910" cy="5078313"/>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tx2"/>
                </a:solidFill>
                <a:effectLst/>
                <a:latin typeface="+mn-lt"/>
              </a:rPr>
              <a:t>Each Requirement Statement shall be:</a:t>
            </a:r>
          </a:p>
          <a:p>
            <a:r>
              <a:rPr lang="en-GB" sz="2400" b="1" dirty="0">
                <a:solidFill>
                  <a:schemeClr val="tx2"/>
                </a:solidFill>
                <a:effectLst/>
                <a:latin typeface="+mn-lt"/>
              </a:rPr>
              <a:t> </a:t>
            </a:r>
            <a:endParaRPr lang="en-GB" sz="2000" b="1" dirty="0">
              <a:solidFill>
                <a:schemeClr val="tx2"/>
              </a:solidFill>
              <a:effectLst/>
              <a:latin typeface="+mn-lt"/>
            </a:endParaRPr>
          </a:p>
          <a:p>
            <a:pPr marL="953536" lvl="1" indent="-342900">
              <a:buClr>
                <a:schemeClr val="tx2"/>
              </a:buClr>
              <a:buFont typeface="Arial" panose="020B0604020202020204" pitchFamily="34" charset="0"/>
              <a:buChar char="•"/>
            </a:pPr>
            <a:r>
              <a:rPr lang="en-GB" sz="2000" b="1" dirty="0">
                <a:solidFill>
                  <a:schemeClr val="tx2"/>
                </a:solidFill>
                <a:effectLst/>
                <a:latin typeface="+mn-lt"/>
              </a:rPr>
              <a:t>Clear </a:t>
            </a:r>
            <a:r>
              <a:rPr lang="en-GB" sz="2000" b="1" dirty="0">
                <a:solidFill>
                  <a:schemeClr val="tx2"/>
                </a:solidFill>
                <a:latin typeface="+mn-lt"/>
              </a:rPr>
              <a:t>and unambiguous</a:t>
            </a:r>
            <a:r>
              <a:rPr lang="en-GB" sz="2000" dirty="0">
                <a:solidFill>
                  <a:schemeClr val="tx2"/>
                </a:solidFill>
                <a:effectLst/>
                <a:latin typeface="+mn-lt"/>
              </a:rPr>
              <a:t> – readily understandable and only one interpretation is possible.</a:t>
            </a:r>
          </a:p>
          <a:p>
            <a:pPr marL="953536" lvl="1" indent="-342900">
              <a:buClr>
                <a:schemeClr val="tx2"/>
              </a:buClr>
              <a:buFont typeface="Arial" panose="020B0604020202020204" pitchFamily="34" charset="0"/>
              <a:buChar char="•"/>
            </a:pPr>
            <a:r>
              <a:rPr lang="en-GB" sz="2000" b="1" dirty="0">
                <a:solidFill>
                  <a:schemeClr val="tx2"/>
                </a:solidFill>
                <a:effectLst/>
                <a:latin typeface="+mn-lt"/>
              </a:rPr>
              <a:t>Correct and consistent </a:t>
            </a:r>
            <a:r>
              <a:rPr lang="en-GB" sz="2000" dirty="0">
                <a:solidFill>
                  <a:schemeClr val="tx2"/>
                </a:solidFill>
                <a:effectLst/>
                <a:latin typeface="+mn-lt"/>
              </a:rPr>
              <a:t>– does not contain error of fact or contradiction to another requirement</a:t>
            </a:r>
          </a:p>
          <a:p>
            <a:pPr marL="953536" lvl="1" indent="-342900">
              <a:buClr>
                <a:schemeClr val="tx2"/>
              </a:buClr>
              <a:buFont typeface="Arial" panose="020B0604020202020204" pitchFamily="34" charset="0"/>
              <a:buChar char="•"/>
            </a:pPr>
            <a:r>
              <a:rPr lang="en-GB" sz="2000" b="1" dirty="0">
                <a:solidFill>
                  <a:schemeClr val="tx2"/>
                </a:solidFill>
                <a:effectLst/>
                <a:latin typeface="+mn-lt"/>
              </a:rPr>
              <a:t>Realistic</a:t>
            </a:r>
            <a:r>
              <a:rPr lang="en-GB" sz="2000" dirty="0">
                <a:solidFill>
                  <a:schemeClr val="tx2"/>
                </a:solidFill>
                <a:effectLst/>
                <a:latin typeface="+mn-lt"/>
              </a:rPr>
              <a:t> – can be satisfied within natural physical laws, state of the art technologies, and other project constraints </a:t>
            </a:r>
          </a:p>
          <a:p>
            <a:pPr marL="953536" lvl="1" indent="-342900">
              <a:buClr>
                <a:schemeClr val="tx2"/>
              </a:buClr>
              <a:buFont typeface="Arial" panose="020B0604020202020204" pitchFamily="34" charset="0"/>
              <a:buChar char="•"/>
            </a:pPr>
            <a:r>
              <a:rPr lang="en-GB" sz="2000" b="1" dirty="0">
                <a:solidFill>
                  <a:schemeClr val="tx2"/>
                </a:solidFill>
                <a:effectLst/>
                <a:latin typeface="+mn-lt"/>
              </a:rPr>
              <a:t>Non-prescriptive</a:t>
            </a:r>
            <a:r>
              <a:rPr lang="en-GB" sz="2000" dirty="0">
                <a:solidFill>
                  <a:schemeClr val="tx2"/>
                </a:solidFill>
                <a:effectLst/>
                <a:latin typeface="+mn-lt"/>
              </a:rPr>
              <a:t> –  Shall state what is to be achieved, not how it is to be </a:t>
            </a:r>
            <a:r>
              <a:rPr lang="en-GB" sz="2000" dirty="0">
                <a:solidFill>
                  <a:schemeClr val="tx2"/>
                </a:solidFill>
                <a:latin typeface="+mn-lt"/>
              </a:rPr>
              <a:t>achieved.</a:t>
            </a:r>
            <a:endParaRPr lang="en-GB" sz="2000" dirty="0">
              <a:solidFill>
                <a:schemeClr val="tx2"/>
              </a:solidFill>
              <a:effectLst/>
              <a:latin typeface="+mn-lt"/>
            </a:endParaRPr>
          </a:p>
          <a:p>
            <a:pPr marL="953536" lvl="1" indent="-342900">
              <a:buClr>
                <a:schemeClr val="tx2"/>
              </a:buClr>
              <a:buFont typeface="Arial" panose="020B0604020202020204" pitchFamily="34" charset="0"/>
              <a:buChar char="•"/>
            </a:pPr>
            <a:r>
              <a:rPr lang="en-GB" sz="2000" b="1" dirty="0">
                <a:solidFill>
                  <a:schemeClr val="tx2"/>
                </a:solidFill>
                <a:effectLst/>
                <a:latin typeface="+mn-lt"/>
              </a:rPr>
              <a:t>Verifiable</a:t>
            </a:r>
            <a:r>
              <a:rPr lang="en-GB" sz="2000" dirty="0">
                <a:solidFill>
                  <a:schemeClr val="tx2"/>
                </a:solidFill>
                <a:effectLst/>
                <a:latin typeface="+mn-lt"/>
              </a:rPr>
              <a:t> – can be proven and demonstrated to have been achieved (e.g. through Inspection, Analysis or Test) </a:t>
            </a:r>
          </a:p>
          <a:p>
            <a:pPr marL="342900" indent="-342900">
              <a:buClr>
                <a:schemeClr val="tx2"/>
              </a:buClr>
              <a:buFont typeface="Arial" panose="020B0604020202020204" pitchFamily="34" charset="0"/>
              <a:buChar char="•"/>
            </a:pPr>
            <a:endParaRPr lang="en-GB" sz="2000" dirty="0">
              <a:solidFill>
                <a:schemeClr val="tx2"/>
              </a:solidFill>
              <a:latin typeface="+mn-lt"/>
            </a:endParaRPr>
          </a:p>
          <a:p>
            <a:pPr marL="342900" indent="-342900">
              <a:buClr>
                <a:schemeClr val="tx2"/>
              </a:buClr>
              <a:buFont typeface="Arial" panose="020B0604020202020204" pitchFamily="34" charset="0"/>
              <a:buChar char="•"/>
            </a:pPr>
            <a:r>
              <a:rPr lang="en-GB" sz="2400" b="1" dirty="0">
                <a:solidFill>
                  <a:schemeClr val="tx2"/>
                </a:solidFill>
                <a:latin typeface="+mn-lt"/>
              </a:rPr>
              <a:t>Organize requirements logically.</a:t>
            </a:r>
            <a:r>
              <a:rPr lang="en-GB" sz="2400" dirty="0">
                <a:solidFill>
                  <a:schemeClr val="tx2"/>
                </a:solidFill>
                <a:effectLst/>
                <a:latin typeface="+mn-lt"/>
              </a:rPr>
              <a:t> </a:t>
            </a:r>
          </a:p>
          <a:p>
            <a:pPr marL="342900" indent="-342900">
              <a:buClr>
                <a:schemeClr val="tx2"/>
              </a:buClr>
              <a:buFont typeface="Wingdings" pitchFamily="2" charset="2"/>
              <a:buChar char="Ø"/>
            </a:pPr>
            <a:endParaRPr lang="en-GB" sz="2400" dirty="0">
              <a:solidFill>
                <a:schemeClr val="tx2"/>
              </a:solidFill>
              <a:latin typeface="+mn-lt"/>
            </a:endParaRPr>
          </a:p>
          <a:p>
            <a:pPr marL="342900" indent="-342900">
              <a:buClr>
                <a:schemeClr val="tx2"/>
              </a:buClr>
              <a:buFont typeface="Arial" panose="020B0604020202020204" pitchFamily="34" charset="0"/>
              <a:buChar char="•"/>
            </a:pPr>
            <a:r>
              <a:rPr lang="en-GB" sz="2400" b="1" dirty="0">
                <a:solidFill>
                  <a:schemeClr val="tx2"/>
                </a:solidFill>
                <a:effectLst/>
                <a:latin typeface="+mn-lt"/>
              </a:rPr>
              <a:t>Requirements shall be traceable.</a:t>
            </a:r>
          </a:p>
          <a:p>
            <a:pPr marL="953536" lvl="1" indent="-342900">
              <a:buClr>
                <a:schemeClr val="tx2"/>
              </a:buClr>
              <a:buFont typeface="Arial" panose="020B0604020202020204" pitchFamily="34" charset="0"/>
              <a:buChar char="•"/>
            </a:pPr>
            <a:r>
              <a:rPr lang="en-GB" sz="2000" dirty="0">
                <a:solidFill>
                  <a:schemeClr val="tx2"/>
                </a:solidFill>
                <a:latin typeface="+mn-lt"/>
              </a:rPr>
              <a:t>i.e. it shall be clear why the requirement is there and from where it was derived</a:t>
            </a:r>
            <a:endParaRPr lang="en-GB" sz="2000" dirty="0">
              <a:solidFill>
                <a:schemeClr val="tx2"/>
              </a:solidFill>
              <a:effectLst/>
              <a:latin typeface="+mn-lt"/>
            </a:endParaRPr>
          </a:p>
          <a:p>
            <a:pPr marL="342900" indent="-342900">
              <a:buClr>
                <a:schemeClr val="tx2"/>
              </a:buClr>
              <a:buFont typeface="Arial" panose="020B0604020202020204" pitchFamily="34" charset="0"/>
              <a:buChar char="•"/>
            </a:pPr>
            <a:endParaRPr lang="en-GB" sz="2000" dirty="0">
              <a:solidFill>
                <a:schemeClr val="tx2"/>
              </a:solidFill>
              <a:effectLst/>
              <a:latin typeface="+mn-lt"/>
            </a:endParaRPr>
          </a:p>
        </p:txBody>
      </p:sp>
      <p:pic>
        <p:nvPicPr>
          <p:cNvPr id="3" name="Content Placeholder 3">
            <a:extLst>
              <a:ext uri="{FF2B5EF4-FFF2-40B4-BE49-F238E27FC236}">
                <a16:creationId xmlns:a16="http://schemas.microsoft.com/office/drawing/2014/main" id="{8F0F8748-7EB9-5E29-ADA7-E4C393560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56466" y="3860889"/>
            <a:ext cx="3177842" cy="138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1170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0" y="160401"/>
            <a:ext cx="11245898" cy="553998"/>
          </a:xfrm>
        </p:spPr>
        <p:txBody>
          <a:bodyPr/>
          <a:lstStyle/>
          <a:p>
            <a:r>
              <a:rPr lang="en-GB" b="1" dirty="0">
                <a:effectLst/>
                <a:latin typeface="Arial" panose="020B0604020202020204" pitchFamily="34" charset="0"/>
              </a:rPr>
              <a:t>Requirement Formulation: Word Use</a:t>
            </a:r>
            <a:endParaRPr lang="en-GB" dirty="0"/>
          </a:p>
        </p:txBody>
      </p:sp>
      <p:sp>
        <p:nvSpPr>
          <p:cNvPr id="4" name="TextBox 3">
            <a:extLst>
              <a:ext uri="{FF2B5EF4-FFF2-40B4-BE49-F238E27FC236}">
                <a16:creationId xmlns:a16="http://schemas.microsoft.com/office/drawing/2014/main" id="{137B9884-F4BA-FF80-F57D-8865ADEE22A3}"/>
              </a:ext>
            </a:extLst>
          </p:cNvPr>
          <p:cNvSpPr txBox="1"/>
          <p:nvPr/>
        </p:nvSpPr>
        <p:spPr>
          <a:xfrm>
            <a:off x="169117" y="1048462"/>
            <a:ext cx="11558063" cy="5262979"/>
          </a:xfrm>
          <a:prstGeom prst="rect">
            <a:avLst/>
          </a:prstGeom>
          <a:noFill/>
        </p:spPr>
        <p:txBody>
          <a:bodyPr wrap="square" rtlCol="0">
            <a:spAutoFit/>
          </a:bodyPr>
          <a:lstStyle/>
          <a:p>
            <a:r>
              <a:rPr lang="en-GB" sz="2400" b="1" dirty="0">
                <a:solidFill>
                  <a:schemeClr val="tx2"/>
                </a:solidFill>
                <a:latin typeface="+mn-lt"/>
              </a:rPr>
              <a:t>Specific formulation for requirements:</a:t>
            </a:r>
          </a:p>
          <a:p>
            <a:pPr marL="953536" lvl="1" indent="-342900">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Shall = a requirement that must be met</a:t>
            </a:r>
          </a:p>
          <a:p>
            <a:pPr marL="953536" lvl="1" indent="-342900">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Will = facts or declaration of purpose </a:t>
            </a:r>
          </a:p>
          <a:p>
            <a:pPr marL="953536" lvl="1" indent="-342900">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Should = a goal </a:t>
            </a:r>
          </a:p>
          <a:p>
            <a:pPr marL="953536" lvl="1" indent="-342900">
              <a:lnSpc>
                <a:spcPct val="100000"/>
              </a:lnSpc>
              <a:spcBef>
                <a:spcPts val="0"/>
              </a:spcBef>
              <a:buClr>
                <a:schemeClr val="tx2"/>
              </a:buClr>
              <a:buFont typeface="Arial" panose="020B0604020202020204" pitchFamily="34" charset="0"/>
              <a:buChar char="•"/>
            </a:pPr>
            <a:r>
              <a:rPr lang="en-GB" sz="2400" dirty="0">
                <a:solidFill>
                  <a:schemeClr val="tx2"/>
                </a:solidFill>
                <a:latin typeface="+mn-lt"/>
              </a:rPr>
              <a:t>Could = an option </a:t>
            </a:r>
          </a:p>
          <a:p>
            <a:pPr marL="953536" lvl="1" indent="-342900">
              <a:lnSpc>
                <a:spcPct val="100000"/>
              </a:lnSpc>
              <a:spcBef>
                <a:spcPts val="0"/>
              </a:spcBef>
              <a:buClr>
                <a:schemeClr val="tx2"/>
              </a:buClr>
              <a:buFont typeface="Arial" panose="020B0604020202020204" pitchFamily="34" charset="0"/>
              <a:buChar char="•"/>
            </a:pPr>
            <a:endParaRPr lang="en-GB" sz="2400" dirty="0">
              <a:solidFill>
                <a:schemeClr val="tx2"/>
              </a:solidFill>
              <a:latin typeface="+mn-lt"/>
            </a:endParaRPr>
          </a:p>
          <a:p>
            <a:pPr>
              <a:spcBef>
                <a:spcPts val="0"/>
              </a:spcBef>
              <a:buClr>
                <a:schemeClr val="tx2"/>
              </a:buClr>
            </a:pPr>
            <a:r>
              <a:rPr lang="en-GB" sz="2400" b="1" dirty="0">
                <a:solidFill>
                  <a:schemeClr val="tx2"/>
                </a:solidFill>
                <a:effectLst/>
                <a:latin typeface="+mn-lt"/>
              </a:rPr>
              <a:t>Example:</a:t>
            </a:r>
          </a:p>
          <a:p>
            <a:pPr marL="342900" indent="-342900">
              <a:spcBef>
                <a:spcPts val="0"/>
              </a:spcBef>
              <a:buClr>
                <a:schemeClr val="tx2"/>
              </a:buClr>
              <a:buFont typeface="Arial" panose="020B0604020202020204" pitchFamily="34" charset="0"/>
              <a:buChar char="•"/>
            </a:pPr>
            <a:r>
              <a:rPr lang="en-GB" sz="2400" dirty="0">
                <a:solidFill>
                  <a:schemeClr val="tx2"/>
                </a:solidFill>
                <a:latin typeface="+mn-lt"/>
              </a:rPr>
              <a:t>The rocket shall launch to the Moon.</a:t>
            </a:r>
          </a:p>
          <a:p>
            <a:pPr marL="342900" indent="-342900">
              <a:spcBef>
                <a:spcPts val="0"/>
              </a:spcBef>
              <a:buClr>
                <a:schemeClr val="tx2"/>
              </a:buClr>
              <a:buFont typeface="Arial" panose="020B0604020202020204" pitchFamily="34" charset="0"/>
              <a:buChar char="•"/>
            </a:pPr>
            <a:r>
              <a:rPr lang="en-GB" sz="2400" dirty="0">
                <a:solidFill>
                  <a:schemeClr val="tx2"/>
                </a:solidFill>
                <a:latin typeface="+mn-lt"/>
              </a:rPr>
              <a:t>The rocket will be used to bring humans to the Moon.</a:t>
            </a:r>
          </a:p>
          <a:p>
            <a:pPr marL="342900" indent="-342900">
              <a:spcBef>
                <a:spcPts val="0"/>
              </a:spcBef>
              <a:buClr>
                <a:schemeClr val="tx2"/>
              </a:buClr>
              <a:buFont typeface="Arial" panose="020B0604020202020204" pitchFamily="34" charset="0"/>
              <a:buChar char="•"/>
            </a:pPr>
            <a:r>
              <a:rPr lang="en-GB" sz="2400" dirty="0">
                <a:solidFill>
                  <a:schemeClr val="tx2"/>
                </a:solidFill>
                <a:latin typeface="+mn-lt"/>
              </a:rPr>
              <a:t>The rocket should be reusable.</a:t>
            </a:r>
          </a:p>
          <a:p>
            <a:pPr marL="342900" indent="-342900">
              <a:spcBef>
                <a:spcPts val="0"/>
              </a:spcBef>
              <a:buClr>
                <a:schemeClr val="tx2"/>
              </a:buClr>
              <a:buFont typeface="Arial" panose="020B0604020202020204" pitchFamily="34" charset="0"/>
              <a:buChar char="•"/>
            </a:pPr>
            <a:r>
              <a:rPr lang="en-GB" sz="2400" dirty="0">
                <a:solidFill>
                  <a:schemeClr val="tx2"/>
                </a:solidFill>
                <a:latin typeface="+mn-lt"/>
              </a:rPr>
              <a:t>The rocket could use liquid or solid propellants.</a:t>
            </a:r>
          </a:p>
          <a:p>
            <a:pPr lvl="1">
              <a:lnSpc>
                <a:spcPct val="100000"/>
              </a:lnSpc>
              <a:spcBef>
                <a:spcPts val="0"/>
              </a:spcBef>
              <a:buClr>
                <a:schemeClr val="tx2"/>
              </a:buClr>
            </a:pPr>
            <a:endParaRPr lang="en-GB" sz="2400" dirty="0">
              <a:solidFill>
                <a:schemeClr val="tx2"/>
              </a:solidFill>
              <a:latin typeface="+mn-lt"/>
            </a:endParaRPr>
          </a:p>
          <a:p>
            <a:pPr lvl="1">
              <a:lnSpc>
                <a:spcPct val="100000"/>
              </a:lnSpc>
              <a:spcBef>
                <a:spcPts val="0"/>
              </a:spcBef>
              <a:buClr>
                <a:schemeClr val="tx2"/>
              </a:buClr>
            </a:pPr>
            <a:endParaRPr lang="en-GB" sz="2400" dirty="0">
              <a:solidFill>
                <a:schemeClr val="tx2"/>
              </a:solidFill>
              <a:effectLst/>
              <a:latin typeface="+mn-lt"/>
            </a:endParaRPr>
          </a:p>
          <a:p>
            <a:pPr lvl="1">
              <a:lnSpc>
                <a:spcPct val="100000"/>
              </a:lnSpc>
              <a:spcBef>
                <a:spcPts val="0"/>
              </a:spcBef>
              <a:buClr>
                <a:schemeClr val="tx2"/>
              </a:buClr>
            </a:pPr>
            <a:endParaRPr lang="en-GB" sz="2400" dirty="0">
              <a:solidFill>
                <a:schemeClr val="tx2"/>
              </a:solidFill>
              <a:latin typeface="+mn-lt"/>
            </a:endParaRPr>
          </a:p>
        </p:txBody>
      </p:sp>
      <p:pic>
        <p:nvPicPr>
          <p:cNvPr id="3" name="Picture 2" descr="A rocket on a launch pad&#10;&#10;Description automatically generated with medium confidence">
            <a:extLst>
              <a:ext uri="{FF2B5EF4-FFF2-40B4-BE49-F238E27FC236}">
                <a16:creationId xmlns:a16="http://schemas.microsoft.com/office/drawing/2014/main" id="{02617A98-5FD4-61F4-6E4C-88A3927B9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805" y="914400"/>
            <a:ext cx="3632114" cy="5500256"/>
          </a:xfrm>
          <a:prstGeom prst="rect">
            <a:avLst/>
          </a:prstGeom>
        </p:spPr>
      </p:pic>
    </p:spTree>
    <p:extLst>
      <p:ext uri="{BB962C8B-B14F-4D97-AF65-F5344CB8AC3E}">
        <p14:creationId xmlns:p14="http://schemas.microsoft.com/office/powerpoint/2010/main" val="408147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FF0F23F-2397-A64E-9D17-9C0A629CB65F}"/>
              </a:ext>
            </a:extLst>
          </p:cNvPr>
          <p:cNvSpPr txBox="1">
            <a:spLocks/>
          </p:cNvSpPr>
          <p:nvPr/>
        </p:nvSpPr>
        <p:spPr bwMode="auto">
          <a:xfrm>
            <a:off x="119838" y="1213127"/>
            <a:ext cx="11884576" cy="4847384"/>
          </a:xfrm>
          <a:prstGeom prst="rect">
            <a:avLst/>
          </a:prstGeom>
          <a:noFill/>
          <a:ln>
            <a:noFill/>
          </a:ln>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system shall operate at a power level of... </a:t>
            </a: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software shall acquire data from the... </a:t>
            </a:r>
            <a:endParaRPr lang="en-US" sz="2400" i="1" dirty="0">
              <a:solidFill>
                <a:schemeClr val="tx2"/>
              </a:solidFill>
              <a:latin typeface="Cambria Math" panose="02040503050406030204" pitchFamily="18" charset="0"/>
              <a:ea typeface="Cambria Math" panose="02040503050406030204" pitchFamily="18" charset="0"/>
            </a:endParaRP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structure shall withstand loads of...</a:t>
            </a: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hardware shall have a mass not exceeding... </a:t>
            </a:r>
          </a:p>
          <a:p>
            <a:pPr>
              <a:lnSpc>
                <a:spcPct val="100000"/>
              </a:lnSpc>
              <a:spcBef>
                <a:spcPts val="0"/>
              </a:spcBef>
            </a:pPr>
            <a:endParaRPr lang="en-GB" sz="2400" dirty="0">
              <a:solidFill>
                <a:schemeClr val="tx2"/>
              </a:solidFill>
              <a:effectLst/>
              <a:latin typeface="+mn-lt"/>
            </a:endParaRPr>
          </a:p>
        </p:txBody>
      </p:sp>
      <p:sp>
        <p:nvSpPr>
          <p:cNvPr id="5" name="Title 1">
            <a:extLst>
              <a:ext uri="{FF2B5EF4-FFF2-40B4-BE49-F238E27FC236}">
                <a16:creationId xmlns:a16="http://schemas.microsoft.com/office/drawing/2014/main" id="{0C4CBF23-857F-A0CE-E34E-134D5AB30B14}"/>
              </a:ext>
            </a:extLst>
          </p:cNvPr>
          <p:cNvSpPr>
            <a:spLocks noGrp="1"/>
          </p:cNvSpPr>
          <p:nvPr>
            <p:ph type="title"/>
          </p:nvPr>
        </p:nvSpPr>
        <p:spPr>
          <a:xfrm>
            <a:off x="88410" y="145013"/>
            <a:ext cx="11245898" cy="584775"/>
          </a:xfrm>
        </p:spPr>
        <p:txBody>
          <a:bodyPr/>
          <a:lstStyle/>
          <a:p>
            <a:pPr>
              <a:lnSpc>
                <a:spcPct val="100000"/>
              </a:lnSpc>
              <a:spcBef>
                <a:spcPts val="0"/>
              </a:spcBef>
              <a:buClr>
                <a:schemeClr val="tx2"/>
              </a:buClr>
            </a:pPr>
            <a:r>
              <a:rPr lang="en-GB" sz="3200" dirty="0">
                <a:effectLst/>
                <a:latin typeface="+mn-lt"/>
              </a:rPr>
              <a:t>Example Product Requirements </a:t>
            </a:r>
          </a:p>
        </p:txBody>
      </p:sp>
      <p:pic>
        <p:nvPicPr>
          <p:cNvPr id="9" name="Picture 8">
            <a:extLst>
              <a:ext uri="{FF2B5EF4-FFF2-40B4-BE49-F238E27FC236}">
                <a16:creationId xmlns:a16="http://schemas.microsoft.com/office/drawing/2014/main" id="{553C9C9C-60CD-5AD6-FEE5-2CCC1E70E264}"/>
              </a:ext>
            </a:extLst>
          </p:cNvPr>
          <p:cNvPicPr>
            <a:picLocks noChangeAspect="1"/>
          </p:cNvPicPr>
          <p:nvPr/>
        </p:nvPicPr>
        <p:blipFill>
          <a:blip r:embed="rId3"/>
          <a:stretch>
            <a:fillRect/>
          </a:stretch>
        </p:blipFill>
        <p:spPr>
          <a:xfrm>
            <a:off x="7451834" y="3197592"/>
            <a:ext cx="4435366" cy="3219949"/>
          </a:xfrm>
          <a:prstGeom prst="rect">
            <a:avLst/>
          </a:prstGeom>
        </p:spPr>
      </p:pic>
      <p:pic>
        <p:nvPicPr>
          <p:cNvPr id="10" name="Picture 9">
            <a:extLst>
              <a:ext uri="{FF2B5EF4-FFF2-40B4-BE49-F238E27FC236}">
                <a16:creationId xmlns:a16="http://schemas.microsoft.com/office/drawing/2014/main" id="{CFD57B0F-4DA1-0941-D554-55A4E39AFDDD}"/>
              </a:ext>
            </a:extLst>
          </p:cNvPr>
          <p:cNvPicPr>
            <a:picLocks noChangeAspect="1"/>
          </p:cNvPicPr>
          <p:nvPr/>
        </p:nvPicPr>
        <p:blipFill>
          <a:blip r:embed="rId4"/>
          <a:stretch>
            <a:fillRect/>
          </a:stretch>
        </p:blipFill>
        <p:spPr>
          <a:xfrm>
            <a:off x="220924" y="3197592"/>
            <a:ext cx="7188319" cy="3219949"/>
          </a:xfrm>
          <a:prstGeom prst="rect">
            <a:avLst/>
          </a:prstGeom>
        </p:spPr>
      </p:pic>
    </p:spTree>
    <p:extLst>
      <p:ext uri="{BB962C8B-B14F-4D97-AF65-F5344CB8AC3E}">
        <p14:creationId xmlns:p14="http://schemas.microsoft.com/office/powerpoint/2010/main" val="199109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FF0F23F-2397-A64E-9D17-9C0A629CB65F}"/>
              </a:ext>
            </a:extLst>
          </p:cNvPr>
          <p:cNvSpPr txBox="1">
            <a:spLocks/>
          </p:cNvSpPr>
          <p:nvPr/>
        </p:nvSpPr>
        <p:spPr bwMode="auto">
          <a:xfrm>
            <a:off x="60700" y="908323"/>
            <a:ext cx="12136928" cy="4847384"/>
          </a:xfrm>
          <a:prstGeom prst="rect">
            <a:avLst/>
          </a:prstGeom>
          <a:noFill/>
          <a:ln>
            <a:noFill/>
          </a:ln>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lnSpc>
                <a:spcPct val="100000"/>
              </a:lnSpc>
              <a:spcBef>
                <a:spcPts val="0"/>
              </a:spcBef>
              <a:buClr>
                <a:schemeClr val="tx2"/>
              </a:buClr>
            </a:pPr>
            <a:r>
              <a:rPr lang="en-GB" sz="2400" dirty="0">
                <a:solidFill>
                  <a:schemeClr val="tx2"/>
                </a:solidFill>
                <a:effectLst/>
                <a:latin typeface="+mn-lt"/>
              </a:rPr>
              <a:t>The service shall monitor crop conditions and forecast yield using ESA Earth Observation (EO) data.</a:t>
            </a:r>
          </a:p>
          <a:p>
            <a:pPr indent="0">
              <a:lnSpc>
                <a:spcPct val="100000"/>
              </a:lnSpc>
              <a:spcBef>
                <a:spcPts val="0"/>
              </a:spcBef>
              <a:buClr>
                <a:schemeClr val="tx2"/>
              </a:buClr>
            </a:pPr>
            <a:endParaRPr lang="en-GB" sz="2400" dirty="0">
              <a:solidFill>
                <a:schemeClr val="tx2"/>
              </a:solidFill>
              <a:effectLst/>
              <a:latin typeface="+mn-lt"/>
            </a:endParaRP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service shall operate on both Windows and Mac machines.</a:t>
            </a:r>
          </a:p>
          <a:p>
            <a:pPr>
              <a:lnSpc>
                <a:spcPct val="100000"/>
              </a:lnSpc>
              <a:spcBef>
                <a:spcPts val="0"/>
              </a:spcBef>
              <a:buClr>
                <a:schemeClr val="tx2"/>
              </a:buClr>
              <a:buFont typeface="Arial" panose="020B0604020202020204" pitchFamily="34" charset="0"/>
              <a:buChar char="•"/>
            </a:pPr>
            <a:r>
              <a:rPr lang="en-GB" sz="2400" dirty="0">
                <a:solidFill>
                  <a:schemeClr val="tx2"/>
                </a:solidFill>
                <a:latin typeface="+mn-lt"/>
              </a:rPr>
              <a:t>The service </a:t>
            </a:r>
            <a:r>
              <a:rPr lang="en-GB" sz="2400" dirty="0">
                <a:solidFill>
                  <a:schemeClr val="tx2"/>
                </a:solidFill>
                <a:effectLst/>
                <a:latin typeface="+mn-lt"/>
              </a:rPr>
              <a:t>shall use data from the Landsat and Sentinel-2A satellites.</a:t>
            </a:r>
            <a:endParaRPr lang="en-US" sz="2400" i="1" dirty="0">
              <a:solidFill>
                <a:schemeClr val="tx2"/>
              </a:solidFill>
              <a:latin typeface="Cambria Math" panose="02040503050406030204" pitchFamily="18" charset="0"/>
              <a:ea typeface="Cambria Math" panose="02040503050406030204" pitchFamily="18" charset="0"/>
            </a:endParaRP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service shall display an area of 1km</a:t>
            </a:r>
            <a:r>
              <a:rPr lang="en-GB" sz="2400" baseline="30000" dirty="0">
                <a:solidFill>
                  <a:schemeClr val="tx2"/>
                </a:solidFill>
                <a:effectLst/>
                <a:latin typeface="+mn-lt"/>
              </a:rPr>
              <a:t>2.</a:t>
            </a: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service shall have a crop monitoring resolution of 5m.</a:t>
            </a:r>
          </a:p>
          <a:p>
            <a:pPr>
              <a:lnSpc>
                <a:spcPct val="100000"/>
              </a:lnSpc>
              <a:spcBef>
                <a:spcPts val="0"/>
              </a:spcBef>
              <a:buClr>
                <a:schemeClr val="tx2"/>
              </a:buClr>
              <a:buFont typeface="Arial" panose="020B0604020202020204" pitchFamily="34" charset="0"/>
              <a:buChar char="•"/>
            </a:pPr>
            <a:r>
              <a:rPr lang="en-GB" sz="2400" dirty="0">
                <a:solidFill>
                  <a:schemeClr val="tx2"/>
                </a:solidFill>
                <a:latin typeface="+mn-lt"/>
              </a:rPr>
              <a:t>The service shall forecast crop yield with a margin not exceeding 5%.</a:t>
            </a:r>
            <a:endParaRPr lang="en-GB" sz="2400" dirty="0">
              <a:solidFill>
                <a:schemeClr val="tx2"/>
              </a:solidFill>
              <a:effectLst/>
              <a:latin typeface="+mn-lt"/>
            </a:endParaRPr>
          </a:p>
          <a:p>
            <a:pPr>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The service shall have a running cost not exceeding 25k€ 7 year. </a:t>
            </a:r>
          </a:p>
          <a:p>
            <a:pPr>
              <a:lnSpc>
                <a:spcPct val="100000"/>
              </a:lnSpc>
              <a:spcBef>
                <a:spcPts val="0"/>
              </a:spcBef>
            </a:pPr>
            <a:endParaRPr lang="en-GB" sz="2400" dirty="0">
              <a:solidFill>
                <a:schemeClr val="tx2"/>
              </a:solidFill>
              <a:effectLst/>
              <a:latin typeface="+mn-lt"/>
            </a:endParaRPr>
          </a:p>
        </p:txBody>
      </p:sp>
      <p:sp>
        <p:nvSpPr>
          <p:cNvPr id="5" name="Title 1">
            <a:extLst>
              <a:ext uri="{FF2B5EF4-FFF2-40B4-BE49-F238E27FC236}">
                <a16:creationId xmlns:a16="http://schemas.microsoft.com/office/drawing/2014/main" id="{0C4CBF23-857F-A0CE-E34E-134D5AB30B14}"/>
              </a:ext>
            </a:extLst>
          </p:cNvPr>
          <p:cNvSpPr>
            <a:spLocks noGrp="1"/>
          </p:cNvSpPr>
          <p:nvPr>
            <p:ph type="title"/>
          </p:nvPr>
        </p:nvSpPr>
        <p:spPr>
          <a:xfrm>
            <a:off x="88410" y="145013"/>
            <a:ext cx="11245898" cy="584775"/>
          </a:xfrm>
        </p:spPr>
        <p:txBody>
          <a:bodyPr/>
          <a:lstStyle/>
          <a:p>
            <a:pPr>
              <a:lnSpc>
                <a:spcPct val="100000"/>
              </a:lnSpc>
              <a:spcBef>
                <a:spcPts val="0"/>
              </a:spcBef>
              <a:buClr>
                <a:schemeClr val="tx2"/>
              </a:buClr>
            </a:pPr>
            <a:r>
              <a:rPr lang="en-GB" sz="3200" dirty="0">
                <a:effectLst/>
                <a:latin typeface="+mn-lt"/>
              </a:rPr>
              <a:t>Example 1: Crop identification tool using EO data</a:t>
            </a:r>
          </a:p>
        </p:txBody>
      </p:sp>
      <p:pic>
        <p:nvPicPr>
          <p:cNvPr id="3" name="Picture 2" descr="A satellite monitoring crops crop&#10;&#10;Description automatically generated">
            <a:extLst>
              <a:ext uri="{FF2B5EF4-FFF2-40B4-BE49-F238E27FC236}">
                <a16:creationId xmlns:a16="http://schemas.microsoft.com/office/drawing/2014/main" id="{5B4B93B9-31F2-91E9-A73C-1960B95E7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211" y="4348522"/>
            <a:ext cx="3933390" cy="2083189"/>
          </a:xfrm>
          <a:prstGeom prst="rect">
            <a:avLst/>
          </a:prstGeom>
        </p:spPr>
      </p:pic>
    </p:spTree>
    <p:extLst>
      <p:ext uri="{BB962C8B-B14F-4D97-AF65-F5344CB8AC3E}">
        <p14:creationId xmlns:p14="http://schemas.microsoft.com/office/powerpoint/2010/main" val="158371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FF0F23F-2397-A64E-9D17-9C0A629CB65F}"/>
              </a:ext>
            </a:extLst>
          </p:cNvPr>
          <p:cNvSpPr txBox="1">
            <a:spLocks/>
          </p:cNvSpPr>
          <p:nvPr/>
        </p:nvSpPr>
        <p:spPr bwMode="auto">
          <a:xfrm>
            <a:off x="119838" y="1213127"/>
            <a:ext cx="11884576" cy="4847384"/>
          </a:xfrm>
          <a:prstGeom prst="rect">
            <a:avLst/>
          </a:prstGeom>
          <a:noFill/>
          <a:ln>
            <a:noFill/>
          </a:ln>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lnSpc>
                <a:spcPct val="100000"/>
              </a:lnSpc>
              <a:spcBef>
                <a:spcPts val="0"/>
              </a:spcBef>
              <a:buClr>
                <a:schemeClr val="tx2"/>
              </a:buClr>
            </a:pPr>
            <a:r>
              <a:rPr lang="en-GB" sz="2400" b="1" dirty="0">
                <a:solidFill>
                  <a:schemeClr val="tx2"/>
                </a:solidFill>
                <a:latin typeface="+mn-lt"/>
              </a:rPr>
              <a:t>Main f</a:t>
            </a:r>
            <a:r>
              <a:rPr lang="en-GB" sz="2400" b="1" dirty="0">
                <a:solidFill>
                  <a:schemeClr val="tx2"/>
                </a:solidFill>
                <a:effectLst/>
                <a:latin typeface="+mn-lt"/>
              </a:rPr>
              <a:t>unctional requirements:</a:t>
            </a:r>
            <a:endParaRPr lang="en-GB" sz="2400" dirty="0">
              <a:solidFill>
                <a:schemeClr val="tx2"/>
              </a:solidFill>
              <a:effectLst/>
              <a:latin typeface="+mn-lt"/>
            </a:endParaRPr>
          </a:p>
          <a:p>
            <a:pPr indent="0">
              <a:lnSpc>
                <a:spcPct val="100000"/>
              </a:lnSpc>
              <a:spcBef>
                <a:spcPts val="0"/>
              </a:spcBef>
              <a:buClr>
                <a:schemeClr val="tx2"/>
              </a:buClr>
            </a:pPr>
            <a:endParaRPr lang="en-GB" sz="2400" dirty="0">
              <a:solidFill>
                <a:schemeClr val="tx2"/>
              </a:solidFill>
              <a:effectLst/>
              <a:latin typeface="+mn-lt"/>
            </a:endParaRPr>
          </a:p>
          <a:p>
            <a:pPr indent="0">
              <a:lnSpc>
                <a:spcPct val="100000"/>
              </a:lnSpc>
              <a:spcBef>
                <a:spcPts val="0"/>
              </a:spcBef>
              <a:buClr>
                <a:schemeClr val="tx2"/>
              </a:buClr>
            </a:pPr>
            <a:r>
              <a:rPr lang="en-GB" sz="2400" dirty="0">
                <a:solidFill>
                  <a:schemeClr val="tx2"/>
                </a:solidFill>
                <a:effectLst/>
                <a:latin typeface="+mn-lt"/>
              </a:rPr>
              <a:t>The Solar Array (SA) shall provide the following main functions:</a:t>
            </a:r>
          </a:p>
          <a:p>
            <a:pPr indent="0">
              <a:lnSpc>
                <a:spcPct val="100000"/>
              </a:lnSpc>
              <a:spcBef>
                <a:spcPts val="0"/>
              </a:spcBef>
              <a:buClr>
                <a:schemeClr val="tx2"/>
              </a:buClr>
            </a:pPr>
            <a:endParaRPr lang="en-GB" sz="2400" dirty="0">
              <a:solidFill>
                <a:schemeClr val="tx2"/>
              </a:solidFill>
              <a:effectLst/>
              <a:latin typeface="+mn-lt"/>
            </a:endParaRPr>
          </a:p>
          <a:p>
            <a:pPr marL="342900">
              <a:lnSpc>
                <a:spcPct val="100000"/>
              </a:lnSpc>
              <a:spcBef>
                <a:spcPts val="0"/>
              </a:spcBef>
              <a:buClr>
                <a:schemeClr val="tx2"/>
              </a:buClr>
              <a:buFont typeface="Arial" panose="020B0604020202020204" pitchFamily="34" charset="0"/>
              <a:buChar char="•"/>
            </a:pPr>
            <a:r>
              <a:rPr lang="en-GB" sz="2400" dirty="0">
                <a:solidFill>
                  <a:schemeClr val="tx2"/>
                </a:solidFill>
                <a:latin typeface="+mn-lt"/>
              </a:rPr>
              <a:t>Conversion of solar radiation into electrical power by means of solar cells</a:t>
            </a:r>
          </a:p>
          <a:p>
            <a:pPr marL="342900">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Provision of electrical power to the spacecraft during sunlit period</a:t>
            </a:r>
          </a:p>
          <a:p>
            <a:pPr marL="342900">
              <a:lnSpc>
                <a:spcPct val="100000"/>
              </a:lnSpc>
              <a:spcBef>
                <a:spcPts val="0"/>
              </a:spcBef>
              <a:buClr>
                <a:schemeClr val="tx2"/>
              </a:buClr>
              <a:buFont typeface="Arial" panose="020B0604020202020204" pitchFamily="34" charset="0"/>
              <a:buChar char="•"/>
            </a:pPr>
            <a:r>
              <a:rPr lang="en-GB" sz="2400" dirty="0">
                <a:solidFill>
                  <a:schemeClr val="tx2"/>
                </a:solidFill>
                <a:latin typeface="+mn-lt"/>
              </a:rPr>
              <a:t>Provision of all necessary electrical wiring and protection between the cells and the electrical interface to the spacecraft</a:t>
            </a:r>
          </a:p>
          <a:p>
            <a:pPr marL="342900">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Mechanical support of the electrical elements</a:t>
            </a:r>
          </a:p>
          <a:p>
            <a:pPr marL="342900">
              <a:lnSpc>
                <a:spcPct val="100000"/>
              </a:lnSpc>
              <a:spcBef>
                <a:spcPts val="0"/>
              </a:spcBef>
              <a:buClr>
                <a:schemeClr val="tx2"/>
              </a:buClr>
              <a:buFont typeface="Arial" panose="020B0604020202020204" pitchFamily="34" charset="0"/>
              <a:buChar char="•"/>
            </a:pPr>
            <a:r>
              <a:rPr lang="en-GB" sz="2400" dirty="0">
                <a:solidFill>
                  <a:schemeClr val="tx2"/>
                </a:solidFill>
                <a:latin typeface="+mn-lt"/>
              </a:rPr>
              <a:t>Thermal control of the assembly and </a:t>
            </a:r>
            <a:r>
              <a:rPr lang="en-GB" sz="2400" dirty="0" err="1">
                <a:solidFill>
                  <a:schemeClr val="tx2"/>
                </a:solidFill>
                <a:latin typeface="+mn-lt"/>
              </a:rPr>
              <a:t>sunshielding</a:t>
            </a:r>
            <a:r>
              <a:rPr lang="en-GB" sz="2400" dirty="0">
                <a:solidFill>
                  <a:schemeClr val="tx2"/>
                </a:solidFill>
                <a:latin typeface="+mn-lt"/>
              </a:rPr>
              <a:t> of the spacecraft</a:t>
            </a:r>
          </a:p>
          <a:p>
            <a:pPr marL="342900">
              <a:lnSpc>
                <a:spcPct val="100000"/>
              </a:lnSpc>
              <a:spcBef>
                <a:spcPts val="0"/>
              </a:spcBef>
              <a:buClr>
                <a:schemeClr val="tx2"/>
              </a:buClr>
              <a:buFont typeface="Arial" panose="020B0604020202020204" pitchFamily="34" charset="0"/>
              <a:buChar char="•"/>
            </a:pPr>
            <a:r>
              <a:rPr lang="en-GB" sz="2400" dirty="0">
                <a:solidFill>
                  <a:schemeClr val="tx2"/>
                </a:solidFill>
                <a:effectLst/>
                <a:latin typeface="+mn-lt"/>
              </a:rPr>
              <a:t>A solar flux monitor</a:t>
            </a:r>
          </a:p>
        </p:txBody>
      </p:sp>
      <p:sp>
        <p:nvSpPr>
          <p:cNvPr id="5" name="Title 1">
            <a:extLst>
              <a:ext uri="{FF2B5EF4-FFF2-40B4-BE49-F238E27FC236}">
                <a16:creationId xmlns:a16="http://schemas.microsoft.com/office/drawing/2014/main" id="{0C4CBF23-857F-A0CE-E34E-134D5AB30B14}"/>
              </a:ext>
            </a:extLst>
          </p:cNvPr>
          <p:cNvSpPr>
            <a:spLocks noGrp="1"/>
          </p:cNvSpPr>
          <p:nvPr>
            <p:ph type="title"/>
          </p:nvPr>
        </p:nvSpPr>
        <p:spPr>
          <a:xfrm>
            <a:off x="88410" y="145013"/>
            <a:ext cx="11245898" cy="584775"/>
          </a:xfrm>
        </p:spPr>
        <p:txBody>
          <a:bodyPr/>
          <a:lstStyle/>
          <a:p>
            <a:pPr>
              <a:lnSpc>
                <a:spcPct val="100000"/>
              </a:lnSpc>
              <a:spcBef>
                <a:spcPts val="0"/>
              </a:spcBef>
              <a:buClr>
                <a:schemeClr val="tx2"/>
              </a:buClr>
            </a:pPr>
            <a:r>
              <a:rPr lang="en-GB" sz="3200" dirty="0">
                <a:effectLst/>
                <a:latin typeface="+mn-lt"/>
              </a:rPr>
              <a:t>Example 2: Solar Array </a:t>
            </a:r>
            <a:r>
              <a:rPr lang="en-GB" sz="2000" b="0" dirty="0">
                <a:effectLst/>
                <a:latin typeface="+mn-lt"/>
              </a:rPr>
              <a:t>(</a:t>
            </a:r>
            <a:r>
              <a:rPr lang="en-GB" sz="2000" b="0" dirty="0">
                <a:latin typeface="+mn-lt"/>
              </a:rPr>
              <a:t>adapted</a:t>
            </a:r>
            <a:r>
              <a:rPr lang="en-GB" sz="2000" b="0" dirty="0">
                <a:effectLst/>
                <a:latin typeface="+mn-lt"/>
              </a:rPr>
              <a:t> from </a:t>
            </a:r>
            <a:r>
              <a:rPr lang="en-GB" sz="2000" b="0" dirty="0">
                <a:latin typeface="+mn-lt"/>
              </a:rPr>
              <a:t>a real ESA</a:t>
            </a:r>
            <a:r>
              <a:rPr lang="en-GB" sz="2000" b="0" dirty="0">
                <a:effectLst/>
                <a:latin typeface="+mn-lt"/>
              </a:rPr>
              <a:t> mission)</a:t>
            </a:r>
            <a:endParaRPr lang="en-GB" sz="3200" dirty="0">
              <a:effectLst/>
              <a:latin typeface="+mn-lt"/>
            </a:endParaRPr>
          </a:p>
        </p:txBody>
      </p:sp>
    </p:spTree>
    <p:extLst>
      <p:ext uri="{BB962C8B-B14F-4D97-AF65-F5344CB8AC3E}">
        <p14:creationId xmlns:p14="http://schemas.microsoft.com/office/powerpoint/2010/main" val="86587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9ABF-F576-4936-83CE-CCDAA78D9C9C}"/>
              </a:ext>
            </a:extLst>
          </p:cNvPr>
          <p:cNvSpPr txBox="1">
            <a:spLocks/>
          </p:cNvSpPr>
          <p:nvPr/>
        </p:nvSpPr>
        <p:spPr bwMode="auto">
          <a:xfrm>
            <a:off x="207168" y="152459"/>
            <a:ext cx="11245898"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lang="en-GB" sz="3000" b="1">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pPr>
              <a:spcBef>
                <a:spcPts val="0"/>
              </a:spcBef>
              <a:buClr>
                <a:schemeClr val="tx2"/>
              </a:buClr>
            </a:pPr>
            <a:r>
              <a:rPr lang="en-GB" sz="3200" kern="0" dirty="0">
                <a:latin typeface="+mn-lt"/>
              </a:rPr>
              <a:t>Example 2: Solar Array </a:t>
            </a:r>
            <a:r>
              <a:rPr lang="en-GB" sz="2000" b="0" dirty="0">
                <a:effectLst/>
                <a:latin typeface="+mn-lt"/>
              </a:rPr>
              <a:t>(</a:t>
            </a:r>
            <a:r>
              <a:rPr lang="en-GB" sz="2000" b="0" dirty="0">
                <a:latin typeface="+mn-lt"/>
              </a:rPr>
              <a:t>adapted</a:t>
            </a:r>
            <a:r>
              <a:rPr lang="en-GB" sz="2000" b="0" dirty="0">
                <a:effectLst/>
                <a:latin typeface="+mn-lt"/>
              </a:rPr>
              <a:t> from </a:t>
            </a:r>
            <a:r>
              <a:rPr lang="en-GB" sz="2000" b="0" dirty="0">
                <a:latin typeface="+mn-lt"/>
              </a:rPr>
              <a:t>a real ESA</a:t>
            </a:r>
            <a:r>
              <a:rPr lang="en-GB" sz="2000" b="0" dirty="0">
                <a:effectLst/>
                <a:latin typeface="+mn-lt"/>
              </a:rPr>
              <a:t> mission)</a:t>
            </a:r>
            <a:endParaRPr lang="en-GB" sz="3200" kern="0" dirty="0">
              <a:latin typeface="+mn-lt"/>
            </a:endParaRPr>
          </a:p>
        </p:txBody>
      </p:sp>
      <p:sp>
        <p:nvSpPr>
          <p:cNvPr id="4" name="TextBox 3">
            <a:extLst>
              <a:ext uri="{FF2B5EF4-FFF2-40B4-BE49-F238E27FC236}">
                <a16:creationId xmlns:a16="http://schemas.microsoft.com/office/drawing/2014/main" id="{81B053E8-8CC3-2677-848E-2D9F6E3EA9CF}"/>
              </a:ext>
            </a:extLst>
          </p:cNvPr>
          <p:cNvSpPr txBox="1"/>
          <p:nvPr/>
        </p:nvSpPr>
        <p:spPr>
          <a:xfrm>
            <a:off x="207168" y="1115530"/>
            <a:ext cx="11405815" cy="3139321"/>
          </a:xfrm>
          <a:prstGeom prst="rect">
            <a:avLst/>
          </a:prstGeom>
          <a:noFill/>
        </p:spPr>
        <p:txBody>
          <a:bodyPr wrap="none" rtlCol="0">
            <a:spAutoFit/>
          </a:bodyPr>
          <a:lstStyle/>
          <a:p>
            <a:pPr algn="l"/>
            <a:r>
              <a:rPr lang="en-NL" b="1" u="sng" dirty="0">
                <a:latin typeface="Arial" panose="020B0604020202020204" pitchFamily="34" charset="0"/>
                <a:ea typeface="MS PGothic" pitchFamily="34" charset="-128"/>
                <a:cs typeface="Arial" panose="020B0604020202020204" pitchFamily="34" charset="0"/>
              </a:rPr>
              <a:t>The main functional requirement is broken further down into: </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i="1" dirty="0">
                <a:latin typeface="Arial" panose="020B0604020202020204" pitchFamily="34" charset="0"/>
                <a:ea typeface="MS PGothic" pitchFamily="34" charset="-128"/>
                <a:cs typeface="Arial" panose="020B0604020202020204" pitchFamily="34" charset="0"/>
              </a:rPr>
              <a:t>SA-01/Derived from SRS-1701/A,R</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dirty="0">
                <a:latin typeface="Arial" panose="020B0604020202020204" pitchFamily="34" charset="0"/>
                <a:ea typeface="MS PGothic" pitchFamily="34" charset="-128"/>
                <a:cs typeface="Arial" panose="020B0604020202020204" pitchFamily="34" charset="0"/>
              </a:rPr>
              <a:t>The Solar Array shall provide at least 650W at the Solar Array / spacecraft interface connector in the following </a:t>
            </a:r>
          </a:p>
          <a:p>
            <a:pPr algn="l"/>
            <a:r>
              <a:rPr lang="en-NL" dirty="0">
                <a:latin typeface="Arial" panose="020B0604020202020204" pitchFamily="34" charset="0"/>
                <a:ea typeface="MS PGothic" pitchFamily="34" charset="-128"/>
                <a:cs typeface="Arial" panose="020B0604020202020204" pitchFamily="34" charset="0"/>
              </a:rPr>
              <a:t>conditions:</a:t>
            </a:r>
          </a:p>
          <a:p>
            <a:pPr marL="285750" indent="-285750" algn="l">
              <a:buFont typeface="Arial" panose="020B0604020202020204" pitchFamily="34" charset="0"/>
              <a:buChar char="•"/>
            </a:pPr>
            <a:r>
              <a:rPr lang="en-NL" dirty="0">
                <a:latin typeface="Arial" panose="020B0604020202020204" pitchFamily="34" charset="0"/>
                <a:ea typeface="MS PGothic" pitchFamily="34" charset="-128"/>
                <a:cs typeface="Arial" panose="020B0604020202020204" pitchFamily="34" charset="0"/>
              </a:rPr>
              <a:t>35V at the Solar Array / spacecraft interface</a:t>
            </a:r>
          </a:p>
          <a:p>
            <a:pPr marL="285750" indent="-285750" algn="l">
              <a:buFont typeface="Arial" panose="020B0604020202020204" pitchFamily="34" charset="0"/>
              <a:buChar char="•"/>
            </a:pPr>
            <a:r>
              <a:rPr lang="en-GB" dirty="0">
                <a:latin typeface="Arial" panose="020B0604020202020204" pitchFamily="34" charset="0"/>
                <a:ea typeface="MS PGothic" pitchFamily="34" charset="-128"/>
                <a:cs typeface="Arial" panose="020B0604020202020204" pitchFamily="34" charset="0"/>
              </a:rPr>
              <a:t>S</a:t>
            </a:r>
            <a:r>
              <a:rPr lang="en-NL" dirty="0">
                <a:latin typeface="Arial" panose="020B0604020202020204" pitchFamily="34" charset="0"/>
                <a:ea typeface="MS PGothic" pitchFamily="34" charset="-128"/>
                <a:cs typeface="Arial" panose="020B0604020202020204" pitchFamily="34" charset="0"/>
              </a:rPr>
              <a:t>un off pointing by up to 5 degrees to the panel</a:t>
            </a:r>
          </a:p>
          <a:p>
            <a:pPr marL="285750" indent="-285750" algn="l">
              <a:buFont typeface="Arial" panose="020B0604020202020204" pitchFamily="34" charset="0"/>
              <a:buChar char="•"/>
            </a:pPr>
            <a:r>
              <a:rPr lang="en-GB" dirty="0">
                <a:latin typeface="Arial" panose="020B0604020202020204" pitchFamily="34" charset="0"/>
                <a:ea typeface="MS PGothic" pitchFamily="34" charset="-128"/>
                <a:cs typeface="Arial" panose="020B0604020202020204" pitchFamily="34" charset="0"/>
              </a:rPr>
              <a:t>O</a:t>
            </a:r>
            <a:r>
              <a:rPr lang="en-NL" dirty="0">
                <a:latin typeface="Arial" panose="020B0604020202020204" pitchFamily="34" charset="0"/>
                <a:ea typeface="MS PGothic" pitchFamily="34" charset="-128"/>
                <a:cs typeface="Arial" panose="020B0604020202020204" pitchFamily="34" charset="0"/>
              </a:rPr>
              <a:t>ne string failed</a:t>
            </a:r>
          </a:p>
          <a:p>
            <a:pPr marL="285750" indent="-285750" algn="l">
              <a:buFont typeface="Arial" panose="020B0604020202020204" pitchFamily="34" charset="0"/>
              <a:buChar char="•"/>
            </a:pPr>
            <a:r>
              <a:rPr lang="en-GB" dirty="0">
                <a:latin typeface="Arial" panose="020B0604020202020204" pitchFamily="34" charset="0"/>
                <a:ea typeface="MS PGothic" pitchFamily="34" charset="-128"/>
                <a:cs typeface="Arial" panose="020B0604020202020204" pitchFamily="34" charset="0"/>
              </a:rPr>
              <a:t>D</a:t>
            </a:r>
            <a:r>
              <a:rPr lang="en-NL" dirty="0">
                <a:latin typeface="Arial" panose="020B0604020202020204" pitchFamily="34" charset="0"/>
                <a:ea typeface="MS PGothic" pitchFamily="34" charset="-128"/>
                <a:cs typeface="Arial" panose="020B0604020202020204" pitchFamily="34" charset="0"/>
              </a:rPr>
              <a:t>egradation and losses as defined in SA-00</a:t>
            </a:r>
          </a:p>
          <a:p>
            <a:pPr algn="l"/>
            <a:endParaRPr lang="en-NL"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29778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23" y="5819024"/>
            <a:ext cx="11173091" cy="958596"/>
          </a:xfrm>
        </p:spPr>
        <p:txBody>
          <a:bodyPr/>
          <a:lstStyle/>
          <a:p>
            <a:pPr lvl="0">
              <a:lnSpc>
                <a:spcPct val="150000"/>
              </a:lnSpc>
            </a:pPr>
            <a:br>
              <a:rPr lang="en-NL" sz="2000" b="0" kern="100" dirty="0">
                <a:solidFill>
                  <a:schemeClr val="tx1"/>
                </a:solidFill>
                <a:effectLst/>
                <a:latin typeface="+mn-lt"/>
                <a:ea typeface="Calibri" panose="020F0502020204030204" pitchFamily="34" charset="0"/>
                <a:cs typeface="Times New Roman" panose="02020603050405020304" pitchFamily="18" charset="0"/>
              </a:rPr>
            </a:br>
            <a:endParaRPr lang="en-NL" sz="2000" b="0" kern="100" dirty="0">
              <a:solidFill>
                <a:schemeClr val="tx1"/>
              </a:solidFill>
              <a:effectLst/>
              <a:latin typeface="+mn-lt"/>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5BE81B62-BB26-A05E-1EBD-6A9A1DC93EAE}"/>
              </a:ext>
            </a:extLst>
          </p:cNvPr>
          <p:cNvSpPr txBox="1">
            <a:spLocks/>
          </p:cNvSpPr>
          <p:nvPr/>
        </p:nvSpPr>
        <p:spPr bwMode="auto">
          <a:xfrm>
            <a:off x="205662" y="177114"/>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lang="en-GB" sz="3000" b="1">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r>
              <a:rPr lang="en-GB" kern="0" dirty="0"/>
              <a:t>Disclaimer</a:t>
            </a:r>
          </a:p>
        </p:txBody>
      </p:sp>
      <p:sp>
        <p:nvSpPr>
          <p:cNvPr id="6" name="Content Placeholder 2">
            <a:extLst>
              <a:ext uri="{FF2B5EF4-FFF2-40B4-BE49-F238E27FC236}">
                <a16:creationId xmlns:a16="http://schemas.microsoft.com/office/drawing/2014/main" id="{CE9B9361-C913-DA23-0AF5-64D9DD53A6B1}"/>
              </a:ext>
            </a:extLst>
          </p:cNvPr>
          <p:cNvSpPr>
            <a:spLocks noGrp="1"/>
          </p:cNvSpPr>
          <p:nvPr>
            <p:ph idx="1"/>
          </p:nvPr>
        </p:nvSpPr>
        <p:spPr>
          <a:xfrm>
            <a:off x="205662" y="1224869"/>
            <a:ext cx="11764800" cy="4408261"/>
          </a:xfrm>
        </p:spPr>
        <p:txBody>
          <a:bodyPr/>
          <a:lstStyle/>
          <a:p>
            <a:pPr marL="342900"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This training is </a:t>
            </a:r>
            <a:r>
              <a:rPr lang="en-GB" sz="2400" kern="100" dirty="0">
                <a:solidFill>
                  <a:schemeClr val="tx2"/>
                </a:solidFill>
                <a:latin typeface="+mn-lt"/>
                <a:ea typeface="Calibri" panose="020F0502020204030204" pitchFamily="34" charset="0"/>
                <a:cs typeface="Times New Roman" panose="02020603050405020304" pitchFamily="18" charset="0"/>
              </a:rPr>
              <a:t>intended</a:t>
            </a:r>
            <a:r>
              <a:rPr lang="en-GB" sz="2400" b="0" kern="100" dirty="0">
                <a:solidFill>
                  <a:schemeClr val="tx2"/>
                </a:solidFill>
                <a:effectLst/>
                <a:latin typeface="+mn-lt"/>
                <a:ea typeface="Calibri" panose="020F0502020204030204" pitchFamily="34" charset="0"/>
                <a:cs typeface="Times New Roman" panose="02020603050405020304" pitchFamily="18" charset="0"/>
              </a:rPr>
              <a:t> as a basic introduction to technical requirements for those struggling to </a:t>
            </a:r>
            <a:r>
              <a:rPr lang="en-GB" sz="2400" kern="100" dirty="0">
                <a:solidFill>
                  <a:schemeClr val="tx2"/>
                </a:solidFill>
                <a:latin typeface="+mn-lt"/>
                <a:ea typeface="Calibri" panose="020F0502020204030204" pitchFamily="34" charset="0"/>
                <a:cs typeface="Times New Roman" panose="02020603050405020304" pitchFamily="18" charset="0"/>
              </a:rPr>
              <a:t>understand what is expected</a:t>
            </a:r>
            <a:r>
              <a:rPr lang="en-GB" sz="2400" b="0" kern="100" dirty="0">
                <a:solidFill>
                  <a:schemeClr val="tx2"/>
                </a:solidFill>
                <a:effectLst/>
                <a:latin typeface="+mn-lt"/>
                <a:ea typeface="Calibri" panose="020F0502020204030204" pitchFamily="34" charset="0"/>
                <a:cs typeface="Times New Roman" panose="02020603050405020304" pitchFamily="18" charset="0"/>
              </a:rPr>
              <a:t>.</a:t>
            </a:r>
          </a:p>
          <a:p>
            <a:pPr marL="342900" indent="-342900">
              <a:buClr>
                <a:schemeClr val="tx2"/>
              </a:buClr>
              <a:buFont typeface="Arial" panose="020B0604020202020204" pitchFamily="34" charset="0"/>
              <a:buChar char="•"/>
            </a:pPr>
            <a:r>
              <a:rPr lang="en-GB" sz="2400" kern="100" dirty="0">
                <a:solidFill>
                  <a:schemeClr val="tx2"/>
                </a:solidFill>
                <a:latin typeface="+mn-lt"/>
                <a:ea typeface="Calibri" panose="020F0502020204030204" pitchFamily="34" charset="0"/>
                <a:cs typeface="Times New Roman" panose="02020603050405020304" pitchFamily="18" charset="0"/>
              </a:rPr>
              <a:t>It is intended to help you write and monitor your requirements for technology development and product development activities (and proposals).</a:t>
            </a:r>
          </a:p>
          <a:p>
            <a:pPr marL="342900"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It d</a:t>
            </a:r>
            <a:r>
              <a:rPr lang="en-GB" sz="2400" kern="100" dirty="0">
                <a:solidFill>
                  <a:schemeClr val="tx2"/>
                </a:solidFill>
                <a:latin typeface="+mn-lt"/>
                <a:ea typeface="Calibri" panose="020F0502020204030204" pitchFamily="34" charset="0"/>
                <a:cs typeface="Times New Roman" panose="02020603050405020304" pitchFamily="18" charset="0"/>
              </a:rPr>
              <a:t>oes not cover Mission level requirements nor requirement engineering nor requirement engineering tools.</a:t>
            </a:r>
          </a:p>
          <a:p>
            <a:pPr marL="342900" indent="-342900">
              <a:buClr>
                <a:schemeClr val="tx2"/>
              </a:buClr>
              <a:buFont typeface="Arial" panose="020B0604020202020204" pitchFamily="34" charset="0"/>
              <a:buChar char="•"/>
            </a:pPr>
            <a:endParaRPr lang="en-GB" sz="2400" b="0" kern="100" dirty="0">
              <a:solidFill>
                <a:schemeClr val="tx2"/>
              </a:solidFill>
              <a:effectLst/>
              <a:latin typeface="+mn-lt"/>
              <a:ea typeface="Calibri" panose="020F0502020204030204" pitchFamily="34" charset="0"/>
              <a:cs typeface="Times New Roman" panose="02020603050405020304" pitchFamily="18" charset="0"/>
            </a:endParaRPr>
          </a:p>
          <a:p>
            <a:pPr>
              <a:buClr>
                <a:schemeClr val="tx2"/>
              </a:buClr>
            </a:pPr>
            <a:endParaRPr lang="en-GB" sz="2400" dirty="0">
              <a:solidFill>
                <a:schemeClr val="tx2"/>
              </a:solidFill>
            </a:endParaRPr>
          </a:p>
          <a:p>
            <a:pPr marL="342900" indent="-342900">
              <a:buClr>
                <a:schemeClr val="tx2"/>
              </a:buClr>
              <a:buFont typeface="Arial" panose="020B0604020202020204" pitchFamily="34" charset="0"/>
              <a:buChar char="•"/>
            </a:pPr>
            <a:endParaRPr lang="en-GB" sz="2400" dirty="0">
              <a:solidFill>
                <a:schemeClr val="tx2"/>
              </a:solidFill>
              <a:latin typeface="+mn-lt"/>
            </a:endParaRPr>
          </a:p>
          <a:p>
            <a:br>
              <a:rPr lang="en-GB" sz="2400" dirty="0">
                <a:solidFill>
                  <a:schemeClr val="tx2"/>
                </a:solidFill>
                <a:effectLst/>
                <a:latin typeface="+mn-lt"/>
              </a:rPr>
            </a:br>
            <a:endParaRPr lang="en-GB" sz="2400" dirty="0">
              <a:solidFill>
                <a:schemeClr val="tx2"/>
              </a:solidFill>
              <a:effectLst/>
              <a:latin typeface="+mn-lt"/>
            </a:endParaRPr>
          </a:p>
        </p:txBody>
      </p:sp>
    </p:spTree>
    <p:extLst>
      <p:ext uri="{BB962C8B-B14F-4D97-AF65-F5344CB8AC3E}">
        <p14:creationId xmlns:p14="http://schemas.microsoft.com/office/powerpoint/2010/main" val="135025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9ABF-F576-4936-83CE-CCDAA78D9C9C}"/>
              </a:ext>
            </a:extLst>
          </p:cNvPr>
          <p:cNvSpPr txBox="1">
            <a:spLocks/>
          </p:cNvSpPr>
          <p:nvPr/>
        </p:nvSpPr>
        <p:spPr bwMode="auto">
          <a:xfrm>
            <a:off x="207168" y="152459"/>
            <a:ext cx="11245898"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lang="en-GB" sz="3000" b="1">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pPr>
              <a:spcBef>
                <a:spcPts val="0"/>
              </a:spcBef>
              <a:buClr>
                <a:schemeClr val="tx2"/>
              </a:buClr>
            </a:pPr>
            <a:r>
              <a:rPr lang="en-GB" sz="3200" kern="0" dirty="0">
                <a:latin typeface="+mn-lt"/>
              </a:rPr>
              <a:t>Example 2: Solar Array </a:t>
            </a:r>
            <a:r>
              <a:rPr lang="en-GB" sz="2000" b="0" dirty="0">
                <a:effectLst/>
                <a:latin typeface="+mn-lt"/>
              </a:rPr>
              <a:t>(</a:t>
            </a:r>
            <a:r>
              <a:rPr lang="en-GB" sz="2000" b="0" dirty="0">
                <a:latin typeface="+mn-lt"/>
              </a:rPr>
              <a:t>adapted</a:t>
            </a:r>
            <a:r>
              <a:rPr lang="en-GB" sz="2000" b="0" dirty="0">
                <a:effectLst/>
                <a:latin typeface="+mn-lt"/>
              </a:rPr>
              <a:t> from </a:t>
            </a:r>
            <a:r>
              <a:rPr lang="en-GB" sz="2000" b="0" dirty="0">
                <a:latin typeface="+mn-lt"/>
              </a:rPr>
              <a:t>a real ESA</a:t>
            </a:r>
            <a:r>
              <a:rPr lang="en-GB" sz="2000" b="0" dirty="0">
                <a:effectLst/>
                <a:latin typeface="+mn-lt"/>
              </a:rPr>
              <a:t> mission)</a:t>
            </a:r>
            <a:endParaRPr lang="en-GB" sz="3200" kern="0" dirty="0">
              <a:latin typeface="+mn-lt"/>
            </a:endParaRPr>
          </a:p>
        </p:txBody>
      </p:sp>
      <p:sp>
        <p:nvSpPr>
          <p:cNvPr id="4" name="TextBox 3">
            <a:extLst>
              <a:ext uri="{FF2B5EF4-FFF2-40B4-BE49-F238E27FC236}">
                <a16:creationId xmlns:a16="http://schemas.microsoft.com/office/drawing/2014/main" id="{81B053E8-8CC3-2677-848E-2D9F6E3EA9CF}"/>
              </a:ext>
            </a:extLst>
          </p:cNvPr>
          <p:cNvSpPr txBox="1"/>
          <p:nvPr/>
        </p:nvSpPr>
        <p:spPr>
          <a:xfrm>
            <a:off x="207168" y="1087820"/>
            <a:ext cx="11879729" cy="4247317"/>
          </a:xfrm>
          <a:prstGeom prst="rect">
            <a:avLst/>
          </a:prstGeom>
          <a:noFill/>
        </p:spPr>
        <p:txBody>
          <a:bodyPr wrap="square" rtlCol="0">
            <a:spAutoFit/>
          </a:bodyPr>
          <a:lstStyle/>
          <a:p>
            <a:pPr algn="l"/>
            <a:r>
              <a:rPr lang="en-NL" b="1" u="sng" dirty="0">
                <a:latin typeface="Arial" panose="020B0604020202020204" pitchFamily="34" charset="0"/>
                <a:ea typeface="MS PGothic" pitchFamily="34" charset="-128"/>
                <a:cs typeface="Arial" panose="020B0604020202020204" pitchFamily="34" charset="0"/>
              </a:rPr>
              <a:t>Environmental requirements: </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b="1" dirty="0">
                <a:latin typeface="Arial" panose="020B0604020202020204" pitchFamily="34" charset="0"/>
                <a:ea typeface="MS PGothic" pitchFamily="34" charset="-128"/>
                <a:cs typeface="Arial" panose="020B0604020202020204" pitchFamily="34" charset="0"/>
              </a:rPr>
              <a:t>Lifetime / Ageing:</a:t>
            </a:r>
          </a:p>
          <a:p>
            <a:pPr algn="l"/>
            <a:endParaRPr lang="en-NL" dirty="0">
              <a:latin typeface="Arial" panose="020B0604020202020204" pitchFamily="34" charset="0"/>
              <a:ea typeface="MS PGothic" pitchFamily="34" charset="-128"/>
              <a:cs typeface="Arial" panose="020B0604020202020204" pitchFamily="34" charset="0"/>
            </a:endParaRPr>
          </a:p>
          <a:p>
            <a:r>
              <a:rPr lang="en-NL" i="1" dirty="0">
                <a:latin typeface="Arial" panose="020B0604020202020204" pitchFamily="34" charset="0"/>
                <a:ea typeface="MS PGothic" pitchFamily="34" charset="-128"/>
                <a:cs typeface="Arial" panose="020B0604020202020204" pitchFamily="34" charset="0"/>
              </a:rPr>
              <a:t>SA-48/Derived from SRS-2001/A,R</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dirty="0">
                <a:latin typeface="Arial" panose="020B0604020202020204" pitchFamily="34" charset="0"/>
                <a:ea typeface="MS PGothic" pitchFamily="34" charset="-128"/>
                <a:cs typeface="Arial" panose="020B0604020202020204" pitchFamily="34" charset="0"/>
              </a:rPr>
              <a:t>The Solar Array shall be designed for a minimum lifetime of: </a:t>
            </a:r>
          </a:p>
          <a:p>
            <a:pPr marL="285750" indent="-285750" algn="l">
              <a:buFont typeface="Arial" panose="020B0604020202020204" pitchFamily="34" charset="0"/>
              <a:buChar char="•"/>
            </a:pPr>
            <a:r>
              <a:rPr lang="en-NL" dirty="0">
                <a:latin typeface="Arial" panose="020B0604020202020204" pitchFamily="34" charset="0"/>
                <a:ea typeface="MS PGothic" pitchFamily="34" charset="-128"/>
                <a:cs typeface="Arial" panose="020B0604020202020204" pitchFamily="34" charset="0"/>
              </a:rPr>
              <a:t>60 months on ground (including testing and storage time)</a:t>
            </a:r>
          </a:p>
          <a:p>
            <a:pPr marL="285750" indent="-285750" algn="l">
              <a:buFont typeface="Arial" panose="020B0604020202020204" pitchFamily="34" charset="0"/>
              <a:buChar char="•"/>
            </a:pPr>
            <a:r>
              <a:rPr lang="en-NL" dirty="0">
                <a:latin typeface="Arial" panose="020B0604020202020204" pitchFamily="34" charset="0"/>
                <a:ea typeface="MS PGothic" pitchFamily="34" charset="-128"/>
                <a:cs typeface="Arial" panose="020B0604020202020204" pitchFamily="34" charset="0"/>
              </a:rPr>
              <a:t>24 months in orbit</a:t>
            </a:r>
          </a:p>
          <a:p>
            <a:pPr algn="l"/>
            <a:r>
              <a:rPr lang="en-NL" dirty="0">
                <a:latin typeface="Arial" panose="020B0604020202020204" pitchFamily="34" charset="0"/>
                <a:ea typeface="MS PGothic" pitchFamily="34" charset="-128"/>
                <a:cs typeface="Arial" panose="020B0604020202020204" pitchFamily="34" charset="0"/>
              </a:rPr>
              <a:t>During the possible total period, all spacecraft requirements shall be met.</a:t>
            </a:r>
          </a:p>
          <a:p>
            <a:pPr algn="l"/>
            <a:endParaRPr lang="en-NL" b="1" dirty="0">
              <a:latin typeface="Arial" panose="020B0604020202020204" pitchFamily="34" charset="0"/>
              <a:ea typeface="MS PGothic" pitchFamily="34" charset="-128"/>
              <a:cs typeface="Arial" panose="020B0604020202020204" pitchFamily="34" charset="0"/>
            </a:endParaRPr>
          </a:p>
          <a:p>
            <a:r>
              <a:rPr lang="en-NL" i="1" dirty="0">
                <a:latin typeface="Arial" panose="020B0604020202020204" pitchFamily="34" charset="0"/>
                <a:ea typeface="MS PGothic" pitchFamily="34" charset="-128"/>
                <a:cs typeface="Arial" panose="020B0604020202020204" pitchFamily="34" charset="0"/>
              </a:rPr>
              <a:t>SA-46/Derived from SRS-1701/A,R</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dirty="0">
                <a:latin typeface="Arial" panose="020B0604020202020204" pitchFamily="34" charset="0"/>
                <a:ea typeface="MS PGothic" pitchFamily="34" charset="-128"/>
                <a:cs typeface="Arial" panose="020B0604020202020204" pitchFamily="34" charset="0"/>
              </a:rPr>
              <a:t>The Solar Array supplier shall perform the design and analyses to establish the calculated temperature range that the Solar Array will experience throughout the mission using the environment shown in table ABCD. </a:t>
            </a:r>
          </a:p>
        </p:txBody>
      </p:sp>
    </p:spTree>
    <p:extLst>
      <p:ext uri="{BB962C8B-B14F-4D97-AF65-F5344CB8AC3E}">
        <p14:creationId xmlns:p14="http://schemas.microsoft.com/office/powerpoint/2010/main" val="646270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9ABF-F576-4936-83CE-CCDAA78D9C9C}"/>
              </a:ext>
            </a:extLst>
          </p:cNvPr>
          <p:cNvSpPr txBox="1">
            <a:spLocks/>
          </p:cNvSpPr>
          <p:nvPr/>
        </p:nvSpPr>
        <p:spPr bwMode="auto">
          <a:xfrm>
            <a:off x="207168" y="152459"/>
            <a:ext cx="11245898"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lang="en-GB" sz="3000" b="1">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pPr>
              <a:spcBef>
                <a:spcPts val="0"/>
              </a:spcBef>
              <a:buClr>
                <a:schemeClr val="tx2"/>
              </a:buClr>
            </a:pPr>
            <a:r>
              <a:rPr lang="en-GB" sz="3200" kern="0" dirty="0">
                <a:latin typeface="+mn-lt"/>
              </a:rPr>
              <a:t>Example 2: Solar Array </a:t>
            </a:r>
            <a:r>
              <a:rPr lang="en-GB" sz="2000" b="0" dirty="0">
                <a:effectLst/>
                <a:latin typeface="+mn-lt"/>
              </a:rPr>
              <a:t>(</a:t>
            </a:r>
            <a:r>
              <a:rPr lang="en-GB" sz="2000" b="0" dirty="0">
                <a:latin typeface="+mn-lt"/>
              </a:rPr>
              <a:t>adapted</a:t>
            </a:r>
            <a:r>
              <a:rPr lang="en-GB" sz="2000" b="0" dirty="0">
                <a:effectLst/>
                <a:latin typeface="+mn-lt"/>
              </a:rPr>
              <a:t> from </a:t>
            </a:r>
            <a:r>
              <a:rPr lang="en-GB" sz="2000" b="0" dirty="0">
                <a:latin typeface="+mn-lt"/>
              </a:rPr>
              <a:t>a real ESA</a:t>
            </a:r>
            <a:r>
              <a:rPr lang="en-GB" sz="2000" b="0" dirty="0">
                <a:effectLst/>
                <a:latin typeface="+mn-lt"/>
              </a:rPr>
              <a:t> mission)</a:t>
            </a:r>
            <a:endParaRPr lang="en-GB" sz="3200" kern="0" dirty="0">
              <a:latin typeface="+mn-lt"/>
            </a:endParaRPr>
          </a:p>
        </p:txBody>
      </p:sp>
      <p:sp>
        <p:nvSpPr>
          <p:cNvPr id="4" name="TextBox 3">
            <a:extLst>
              <a:ext uri="{FF2B5EF4-FFF2-40B4-BE49-F238E27FC236}">
                <a16:creationId xmlns:a16="http://schemas.microsoft.com/office/drawing/2014/main" id="{81B053E8-8CC3-2677-848E-2D9F6E3EA9CF}"/>
              </a:ext>
            </a:extLst>
          </p:cNvPr>
          <p:cNvSpPr txBox="1"/>
          <p:nvPr/>
        </p:nvSpPr>
        <p:spPr>
          <a:xfrm>
            <a:off x="172804" y="1129384"/>
            <a:ext cx="11879729" cy="3693319"/>
          </a:xfrm>
          <a:prstGeom prst="rect">
            <a:avLst/>
          </a:prstGeom>
          <a:noFill/>
        </p:spPr>
        <p:txBody>
          <a:bodyPr wrap="square" rtlCol="0">
            <a:spAutoFit/>
          </a:bodyPr>
          <a:lstStyle/>
          <a:p>
            <a:pPr algn="l"/>
            <a:r>
              <a:rPr lang="en-NL" b="1" u="sng" dirty="0">
                <a:latin typeface="Arial" panose="020B0604020202020204" pitchFamily="34" charset="0"/>
                <a:ea typeface="MS PGothic" pitchFamily="34" charset="-128"/>
                <a:cs typeface="Arial" panose="020B0604020202020204" pitchFamily="34" charset="0"/>
              </a:rPr>
              <a:t>Verification requirements: </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b="1" dirty="0">
                <a:latin typeface="Arial" panose="020B0604020202020204" pitchFamily="34" charset="0"/>
                <a:ea typeface="MS PGothic" pitchFamily="34" charset="-128"/>
                <a:cs typeface="Arial" panose="020B0604020202020204" pitchFamily="34" charset="0"/>
              </a:rPr>
              <a:t>Thermal / vacuum test requirements:</a:t>
            </a:r>
          </a:p>
          <a:p>
            <a:pPr algn="l"/>
            <a:endParaRPr lang="en-NL" dirty="0">
              <a:latin typeface="Arial" panose="020B0604020202020204" pitchFamily="34" charset="0"/>
              <a:ea typeface="MS PGothic" pitchFamily="34" charset="-128"/>
              <a:cs typeface="Arial" panose="020B0604020202020204" pitchFamily="34" charset="0"/>
            </a:endParaRPr>
          </a:p>
          <a:p>
            <a:pPr algn="l"/>
            <a:r>
              <a:rPr lang="en-NL" dirty="0">
                <a:latin typeface="Arial" panose="020B0604020202020204" pitchFamily="34" charset="0"/>
                <a:ea typeface="MS PGothic" pitchFamily="34" charset="-128"/>
                <a:cs typeface="Arial" panose="020B0604020202020204" pitchFamily="34" charset="0"/>
              </a:rPr>
              <a:t>The supplier shall demonstrate by test, compliance to the thermal and pressure environment requirements specified below: </a:t>
            </a:r>
          </a:p>
          <a:p>
            <a:pPr algn="l"/>
            <a:endParaRPr lang="en-NL" dirty="0">
              <a:latin typeface="Arial" panose="020B0604020202020204" pitchFamily="34" charset="0"/>
              <a:ea typeface="MS PGothic" pitchFamily="34" charset="-128"/>
              <a:cs typeface="Arial" panose="020B0604020202020204" pitchFamily="34" charset="0"/>
            </a:endParaRPr>
          </a:p>
          <a:p>
            <a:r>
              <a:rPr lang="en-NL" b="1" i="1" dirty="0">
                <a:latin typeface="Arial" panose="020B0604020202020204" pitchFamily="34" charset="0"/>
                <a:ea typeface="MS PGothic" pitchFamily="34" charset="-128"/>
                <a:cs typeface="Arial" panose="020B0604020202020204" pitchFamily="34" charset="0"/>
              </a:rPr>
              <a:t>SA-29/Created/T</a:t>
            </a:r>
          </a:p>
          <a:p>
            <a:endParaRPr lang="en-NL" dirty="0">
              <a:latin typeface="Arial" panose="020B0604020202020204" pitchFamily="34" charset="0"/>
              <a:ea typeface="MS PGothic" pitchFamily="34" charset="-128"/>
              <a:cs typeface="Arial" panose="020B0604020202020204" pitchFamily="34" charset="0"/>
            </a:endParaRPr>
          </a:p>
          <a:p>
            <a:r>
              <a:rPr lang="en-NL" dirty="0">
                <a:latin typeface="Arial" panose="020B0604020202020204" pitchFamily="34" charset="0"/>
                <a:ea typeface="MS PGothic" pitchFamily="34" charset="-128"/>
                <a:cs typeface="Arial" panose="020B0604020202020204" pitchFamily="34" charset="0"/>
              </a:rPr>
              <a:t>For Test Sample Level Thermal Vacuum Tests, test levels for the TAT/DVT and PST shall be derived from the thermal environment defined in section 4.2 with the qualification margin included. The test sequence defined in table EFGH shall be followed.</a:t>
            </a:r>
          </a:p>
          <a:p>
            <a:pPr algn="l"/>
            <a:endParaRPr lang="en-NL" dirty="0">
              <a:latin typeface="Arial" panose="020B0604020202020204" pitchFamily="34" charset="0"/>
              <a:ea typeface="MS PGothic" pitchFamily="34" charset="-128"/>
              <a:cs typeface="Arial" panose="020B0604020202020204" pitchFamily="34" charset="0"/>
            </a:endParaRPr>
          </a:p>
        </p:txBody>
      </p:sp>
      <p:pic>
        <p:nvPicPr>
          <p:cNvPr id="5" name="Picture 4" descr="A table with text on it&#10;&#10;Description automatically generated">
            <a:extLst>
              <a:ext uri="{FF2B5EF4-FFF2-40B4-BE49-F238E27FC236}">
                <a16:creationId xmlns:a16="http://schemas.microsoft.com/office/drawing/2014/main" id="{76634C68-4904-3CDA-ADA4-D378086C3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4659805"/>
            <a:ext cx="4184072" cy="1593932"/>
          </a:xfrm>
          <a:prstGeom prst="rect">
            <a:avLst/>
          </a:prstGeom>
        </p:spPr>
      </p:pic>
      <p:pic>
        <p:nvPicPr>
          <p:cNvPr id="7" name="Picture 6" descr="A diagram of a graph&#10;&#10;Description automatically generated">
            <a:extLst>
              <a:ext uri="{FF2B5EF4-FFF2-40B4-BE49-F238E27FC236}">
                <a16:creationId xmlns:a16="http://schemas.microsoft.com/office/drawing/2014/main" id="{D7CA5A47-9C55-8729-8C81-865E5CE81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216" y="4324766"/>
            <a:ext cx="3276608" cy="1928971"/>
          </a:xfrm>
          <a:prstGeom prst="rect">
            <a:avLst/>
          </a:prstGeom>
        </p:spPr>
      </p:pic>
    </p:spTree>
    <p:extLst>
      <p:ext uri="{BB962C8B-B14F-4D97-AF65-F5344CB8AC3E}">
        <p14:creationId xmlns:p14="http://schemas.microsoft.com/office/powerpoint/2010/main" val="340162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98521-D29E-A00B-06AC-4941D2DD7630}"/>
              </a:ext>
            </a:extLst>
          </p:cNvPr>
          <p:cNvSpPr>
            <a:spLocks noGrp="1"/>
          </p:cNvSpPr>
          <p:nvPr>
            <p:ph idx="1"/>
          </p:nvPr>
        </p:nvSpPr>
        <p:spPr/>
        <p:txBody>
          <a:bodyPr/>
          <a:lstStyle/>
          <a:p>
            <a:endParaRPr lang="en-NL" sz="3600" b="1" dirty="0">
              <a:solidFill>
                <a:schemeClr val="tx2"/>
              </a:solidFill>
            </a:endParaRPr>
          </a:p>
          <a:p>
            <a:r>
              <a:rPr lang="en-NL" sz="3600" b="1" dirty="0">
                <a:solidFill>
                  <a:schemeClr val="tx2"/>
                </a:solidFill>
              </a:rPr>
              <a:t>     Managing and controlling requirements</a:t>
            </a:r>
          </a:p>
        </p:txBody>
      </p:sp>
    </p:spTree>
    <p:extLst>
      <p:ext uri="{BB962C8B-B14F-4D97-AF65-F5344CB8AC3E}">
        <p14:creationId xmlns:p14="http://schemas.microsoft.com/office/powerpoint/2010/main" val="136428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1349924" cy="553998"/>
          </a:xfrm>
        </p:spPr>
        <p:txBody>
          <a:bodyPr/>
          <a:lstStyle/>
          <a:p>
            <a:r>
              <a:rPr lang="en-GB" b="1" dirty="0">
                <a:effectLst/>
                <a:latin typeface="Arial" panose="020B0604020202020204" pitchFamily="34" charset="0"/>
              </a:rPr>
              <a:t>Requirements Margins Management</a:t>
            </a:r>
            <a:endParaRPr lang="en-GB" dirty="0"/>
          </a:p>
        </p:txBody>
      </p:sp>
      <p:sp>
        <p:nvSpPr>
          <p:cNvPr id="4" name="TextBox 3">
            <a:extLst>
              <a:ext uri="{FF2B5EF4-FFF2-40B4-BE49-F238E27FC236}">
                <a16:creationId xmlns:a16="http://schemas.microsoft.com/office/drawing/2014/main" id="{137B9884-F4BA-FF80-F57D-8865ADEE22A3}"/>
              </a:ext>
            </a:extLst>
          </p:cNvPr>
          <p:cNvSpPr txBox="1"/>
          <p:nvPr/>
        </p:nvSpPr>
        <p:spPr>
          <a:xfrm>
            <a:off x="216000" y="1064100"/>
            <a:ext cx="11883851" cy="5940088"/>
          </a:xfrm>
          <a:prstGeom prst="rect">
            <a:avLst/>
          </a:prstGeom>
          <a:noFill/>
        </p:spPr>
        <p:txBody>
          <a:bodyPr wrap="square" rtlCol="0">
            <a:spAutoFit/>
          </a:bodyPr>
          <a:lstStyle/>
          <a:p>
            <a:r>
              <a:rPr lang="en-GB" sz="2400" b="1" dirty="0">
                <a:solidFill>
                  <a:schemeClr val="tx2"/>
                </a:solidFill>
                <a:latin typeface="Arial" panose="020B0604020202020204" pitchFamily="34" charset="0"/>
              </a:rPr>
              <a:t>Definition “margin”:</a:t>
            </a:r>
            <a:br>
              <a:rPr lang="en-GB" sz="2400" dirty="0">
                <a:solidFill>
                  <a:schemeClr val="tx2"/>
                </a:solidFill>
                <a:latin typeface="Arial" panose="020B0604020202020204" pitchFamily="34" charset="0"/>
              </a:rPr>
            </a:br>
            <a:r>
              <a:rPr lang="en-GB" sz="2400" dirty="0">
                <a:solidFill>
                  <a:schemeClr val="tx2"/>
                </a:solidFill>
                <a:latin typeface="Arial" panose="020B0604020202020204" pitchFamily="34" charset="0"/>
              </a:rPr>
              <a:t>The allowances carried in budget, projected schedules, and technical performance parameters (e.g., mass, power, memory, …) to account for uncertainties and risks during early design and analysis.</a:t>
            </a:r>
          </a:p>
          <a:p>
            <a:endParaRPr lang="en-GB" sz="2400" dirty="0">
              <a:solidFill>
                <a:schemeClr val="tx2"/>
              </a:solidFill>
              <a:latin typeface="Arial" panose="020B0604020202020204" pitchFamily="34" charset="0"/>
            </a:endParaRPr>
          </a:p>
          <a:p>
            <a:pPr marL="342900" indent="-342900">
              <a:buFont typeface="Wingdings" pitchFamily="2" charset="2"/>
              <a:buChar char="Ø"/>
            </a:pPr>
            <a:r>
              <a:rPr lang="en-GB" sz="2400" dirty="0">
                <a:solidFill>
                  <a:schemeClr val="tx2"/>
                </a:solidFill>
                <a:effectLst/>
                <a:latin typeface="Arial" panose="020B0604020202020204" pitchFamily="34" charset="0"/>
              </a:rPr>
              <a:t>margins evolve during the development of the mission, and they  decrease with the increase in knowledge of the system</a:t>
            </a:r>
          </a:p>
          <a:p>
            <a:pPr marL="342900" indent="-342900">
              <a:buFont typeface="Wingdings" pitchFamily="2" charset="2"/>
              <a:buChar char="Ø"/>
            </a:pPr>
            <a:r>
              <a:rPr lang="en-GB" sz="2400" dirty="0">
                <a:solidFill>
                  <a:schemeClr val="tx2"/>
                </a:solidFill>
                <a:effectLst/>
                <a:latin typeface="Arial" panose="020B0604020202020204" pitchFamily="34" charset="0"/>
              </a:rPr>
              <a:t>margins shall not change the requirements, they change towards target design value, </a:t>
            </a:r>
            <a:r>
              <a:rPr lang="en-GB" sz="2400" dirty="0">
                <a:solidFill>
                  <a:schemeClr val="tx2"/>
                </a:solidFill>
                <a:latin typeface="Arial" panose="020B0604020202020204" pitchFamily="34" charset="0"/>
              </a:rPr>
              <a:t>t</a:t>
            </a:r>
            <a:r>
              <a:rPr lang="en-GB" sz="2400" dirty="0">
                <a:solidFill>
                  <a:schemeClr val="tx2"/>
                </a:solidFill>
                <a:effectLst/>
                <a:latin typeface="Arial" panose="020B0604020202020204" pitchFamily="34" charset="0"/>
              </a:rPr>
              <a:t>ypical guidelines: </a:t>
            </a:r>
          </a:p>
          <a:p>
            <a:pPr marL="896386" lvl="1" indent="-285750">
              <a:buFont typeface="Arial" panose="020B0604020202020204" pitchFamily="34" charset="0"/>
              <a:buChar char="•"/>
            </a:pPr>
            <a:r>
              <a:rPr lang="en-GB" sz="2400" dirty="0">
                <a:solidFill>
                  <a:schemeClr val="tx2"/>
                </a:solidFill>
                <a:effectLst/>
                <a:latin typeface="Arial" panose="020B0604020202020204" pitchFamily="34" charset="0"/>
              </a:rPr>
              <a:t>Pre-SRR: 30% margin </a:t>
            </a:r>
          </a:p>
          <a:p>
            <a:pPr marL="896386" lvl="1" indent="-285750">
              <a:buFont typeface="Arial" panose="020B0604020202020204" pitchFamily="34" charset="0"/>
              <a:buChar char="•"/>
            </a:pPr>
            <a:r>
              <a:rPr lang="en-GB" sz="2400" dirty="0">
                <a:solidFill>
                  <a:schemeClr val="tx2"/>
                </a:solidFill>
                <a:effectLst/>
                <a:latin typeface="Arial" panose="020B0604020202020204" pitchFamily="34" charset="0"/>
              </a:rPr>
              <a:t>pre-PDR: 20% margin </a:t>
            </a:r>
          </a:p>
          <a:p>
            <a:pPr marL="896386" lvl="1" indent="-285750">
              <a:buFont typeface="Arial" panose="020B0604020202020204" pitchFamily="34" charset="0"/>
              <a:buChar char="•"/>
            </a:pPr>
            <a:r>
              <a:rPr lang="en-GB" sz="2400" dirty="0">
                <a:solidFill>
                  <a:schemeClr val="tx2"/>
                </a:solidFill>
                <a:effectLst/>
                <a:latin typeface="Arial" panose="020B0604020202020204" pitchFamily="34" charset="0"/>
              </a:rPr>
              <a:t>pre-CDR: 10% margin </a:t>
            </a:r>
          </a:p>
          <a:p>
            <a:pPr marL="896386" lvl="1" indent="-285750">
              <a:buFont typeface="Arial" panose="020B0604020202020204" pitchFamily="34" charset="0"/>
              <a:buChar char="•"/>
            </a:pPr>
            <a:r>
              <a:rPr lang="en-GB" sz="2400" dirty="0">
                <a:solidFill>
                  <a:schemeClr val="tx2"/>
                </a:solidFill>
                <a:effectLst/>
                <a:latin typeface="Arial" panose="020B0604020202020204" pitchFamily="34" charset="0"/>
              </a:rPr>
              <a:t>Acceptance Review (*): 5% margin </a:t>
            </a:r>
          </a:p>
          <a:p>
            <a:pPr marL="342900" indent="-342900">
              <a:buFont typeface="Wingdings" pitchFamily="2" charset="2"/>
              <a:buChar char="Ø"/>
            </a:pPr>
            <a:endParaRPr lang="en-GB" sz="2400" dirty="0">
              <a:solidFill>
                <a:schemeClr val="tx2"/>
              </a:solidFill>
              <a:effectLst/>
              <a:latin typeface="Arial" panose="020B0604020202020204" pitchFamily="34" charset="0"/>
            </a:endParaRPr>
          </a:p>
          <a:p>
            <a:pPr marL="285750" indent="-285750">
              <a:buFont typeface="Arial" panose="020B0604020202020204" pitchFamily="34" charset="0"/>
              <a:buChar char="•"/>
            </a:pPr>
            <a:endParaRPr lang="en-GB" sz="2400" dirty="0">
              <a:solidFill>
                <a:schemeClr val="tx2"/>
              </a:solidFill>
              <a:latin typeface="Arial" panose="020B0604020202020204" pitchFamily="34" charset="0"/>
            </a:endParaRPr>
          </a:p>
          <a:p>
            <a:endParaRPr lang="en-GB" sz="2000" dirty="0">
              <a:effectLst/>
              <a:latin typeface="Arial" panose="020B0604020202020204" pitchFamily="34" charset="0"/>
            </a:endParaRPr>
          </a:p>
        </p:txBody>
      </p:sp>
    </p:spTree>
    <p:extLst>
      <p:ext uri="{BB962C8B-B14F-4D97-AF65-F5344CB8AC3E}">
        <p14:creationId xmlns:p14="http://schemas.microsoft.com/office/powerpoint/2010/main" val="30771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1349924" cy="553998"/>
          </a:xfrm>
        </p:spPr>
        <p:txBody>
          <a:bodyPr/>
          <a:lstStyle/>
          <a:p>
            <a:r>
              <a:rPr lang="en-GB" b="1" dirty="0">
                <a:effectLst/>
                <a:latin typeface="Arial" panose="020B0604020202020204" pitchFamily="34" charset="0"/>
              </a:rPr>
              <a:t>Requirements Margins Management</a:t>
            </a:r>
            <a:endParaRPr lang="en-GB" dirty="0"/>
          </a:p>
        </p:txBody>
      </p:sp>
      <p:cxnSp>
        <p:nvCxnSpPr>
          <p:cNvPr id="9" name="Straight Connector 8">
            <a:extLst>
              <a:ext uri="{FF2B5EF4-FFF2-40B4-BE49-F238E27FC236}">
                <a16:creationId xmlns:a16="http://schemas.microsoft.com/office/drawing/2014/main" id="{F599FB04-8F95-A2A3-00D7-70EF0C7BC859}"/>
              </a:ext>
            </a:extLst>
          </p:cNvPr>
          <p:cNvCxnSpPr>
            <a:cxnSpLocks/>
          </p:cNvCxnSpPr>
          <p:nvPr/>
        </p:nvCxnSpPr>
        <p:spPr>
          <a:xfrm flipV="1">
            <a:off x="3228110" y="5552208"/>
            <a:ext cx="0" cy="3394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148C2C-4401-6385-D6FF-135768930E7B}"/>
              </a:ext>
            </a:extLst>
          </p:cNvPr>
          <p:cNvCxnSpPr>
            <a:cxnSpLocks/>
          </p:cNvCxnSpPr>
          <p:nvPr/>
        </p:nvCxnSpPr>
        <p:spPr>
          <a:xfrm flipV="1">
            <a:off x="8160328" y="555220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EEE9B7-772C-C9DD-B9C4-6583AE52DB5F}"/>
              </a:ext>
            </a:extLst>
          </p:cNvPr>
          <p:cNvCxnSpPr>
            <a:cxnSpLocks/>
          </p:cNvCxnSpPr>
          <p:nvPr/>
        </p:nvCxnSpPr>
        <p:spPr>
          <a:xfrm flipV="1">
            <a:off x="6431324" y="555220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7745EC-9B76-4C6E-E4C9-6024DF78DDC1}"/>
              </a:ext>
            </a:extLst>
          </p:cNvPr>
          <p:cNvCxnSpPr>
            <a:cxnSpLocks/>
          </p:cNvCxnSpPr>
          <p:nvPr/>
        </p:nvCxnSpPr>
        <p:spPr>
          <a:xfrm flipV="1">
            <a:off x="4710546" y="555220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434D66-2644-044A-48B3-15CB9B0E561A}"/>
              </a:ext>
            </a:extLst>
          </p:cNvPr>
          <p:cNvCxnSpPr>
            <a:cxnSpLocks/>
          </p:cNvCxnSpPr>
          <p:nvPr/>
        </p:nvCxnSpPr>
        <p:spPr>
          <a:xfrm>
            <a:off x="3228110" y="2576947"/>
            <a:ext cx="5611090"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384A2F-65FD-4687-8E39-045F33B7AF7D}"/>
              </a:ext>
            </a:extLst>
          </p:cNvPr>
          <p:cNvCxnSpPr>
            <a:cxnSpLocks/>
          </p:cNvCxnSpPr>
          <p:nvPr/>
        </p:nvCxnSpPr>
        <p:spPr>
          <a:xfrm>
            <a:off x="3228110" y="2133600"/>
            <a:ext cx="561109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6CCF7FF-EF67-22F0-C6EA-0756B41049BF}"/>
              </a:ext>
            </a:extLst>
          </p:cNvPr>
          <p:cNvSpPr txBox="1"/>
          <p:nvPr/>
        </p:nvSpPr>
        <p:spPr>
          <a:xfrm>
            <a:off x="9182749" y="2350716"/>
            <a:ext cx="1595309" cy="369332"/>
          </a:xfrm>
          <a:prstGeom prst="rect">
            <a:avLst/>
          </a:prstGeom>
          <a:noFill/>
        </p:spPr>
        <p:txBody>
          <a:bodyPr wrap="none" rtlCol="0">
            <a:spAutoFit/>
          </a:bodyPr>
          <a:lstStyle/>
          <a:p>
            <a:pPr algn="l"/>
            <a:r>
              <a:rPr lang="en-NL" b="1" dirty="0">
                <a:latin typeface="Arial" panose="020B0604020202020204" pitchFamily="34" charset="0"/>
                <a:ea typeface="MS PGothic" pitchFamily="34" charset="-128"/>
                <a:cs typeface="Arial" panose="020B0604020202020204" pitchFamily="34" charset="0"/>
              </a:rPr>
              <a:t>Requirement</a:t>
            </a:r>
          </a:p>
        </p:txBody>
      </p:sp>
      <p:sp>
        <p:nvSpPr>
          <p:cNvPr id="33" name="TextBox 32">
            <a:extLst>
              <a:ext uri="{FF2B5EF4-FFF2-40B4-BE49-F238E27FC236}">
                <a16:creationId xmlns:a16="http://schemas.microsoft.com/office/drawing/2014/main" id="{3AB89B36-A6AE-F1E7-A713-2192470C12AC}"/>
              </a:ext>
            </a:extLst>
          </p:cNvPr>
          <p:cNvSpPr txBox="1"/>
          <p:nvPr/>
        </p:nvSpPr>
        <p:spPr>
          <a:xfrm>
            <a:off x="9182749" y="1921226"/>
            <a:ext cx="1582484" cy="369332"/>
          </a:xfrm>
          <a:prstGeom prst="rect">
            <a:avLst/>
          </a:prstGeom>
          <a:noFill/>
        </p:spPr>
        <p:txBody>
          <a:bodyPr wrap="none" rtlCol="0">
            <a:spAutoFit/>
          </a:bodyPr>
          <a:lstStyle/>
          <a:p>
            <a:pPr algn="l"/>
            <a:r>
              <a:rPr lang="en-NL" b="1" dirty="0">
                <a:latin typeface="Arial" panose="020B0604020202020204" pitchFamily="34" charset="0"/>
                <a:ea typeface="MS PGothic" pitchFamily="34" charset="-128"/>
                <a:cs typeface="Arial" panose="020B0604020202020204" pitchFamily="34" charset="0"/>
              </a:rPr>
              <a:t>Mission limit</a:t>
            </a:r>
          </a:p>
        </p:txBody>
      </p:sp>
      <p:sp>
        <p:nvSpPr>
          <p:cNvPr id="34" name="TextBox 33">
            <a:extLst>
              <a:ext uri="{FF2B5EF4-FFF2-40B4-BE49-F238E27FC236}">
                <a16:creationId xmlns:a16="http://schemas.microsoft.com/office/drawing/2014/main" id="{DBF9A28E-8428-4161-6AD6-32EF1B01B4F5}"/>
              </a:ext>
            </a:extLst>
          </p:cNvPr>
          <p:cNvSpPr txBox="1"/>
          <p:nvPr/>
        </p:nvSpPr>
        <p:spPr>
          <a:xfrm>
            <a:off x="2885708" y="5989904"/>
            <a:ext cx="671979" cy="369332"/>
          </a:xfrm>
          <a:prstGeom prst="rect">
            <a:avLst/>
          </a:prstGeom>
          <a:noFill/>
        </p:spPr>
        <p:txBody>
          <a:bodyPr wrap="none" rtlCol="0">
            <a:spAutoFit/>
          </a:bodyPr>
          <a:lstStyle/>
          <a:p>
            <a:pPr algn="l"/>
            <a:r>
              <a:rPr lang="en-NL" dirty="0">
                <a:latin typeface="Arial" panose="020B0604020202020204" pitchFamily="34" charset="0"/>
                <a:ea typeface="MS PGothic" pitchFamily="34" charset="-128"/>
                <a:cs typeface="Arial" panose="020B0604020202020204" pitchFamily="34" charset="0"/>
              </a:rPr>
              <a:t>SRR</a:t>
            </a:r>
          </a:p>
        </p:txBody>
      </p:sp>
      <p:sp>
        <p:nvSpPr>
          <p:cNvPr id="35" name="TextBox 34">
            <a:extLst>
              <a:ext uri="{FF2B5EF4-FFF2-40B4-BE49-F238E27FC236}">
                <a16:creationId xmlns:a16="http://schemas.microsoft.com/office/drawing/2014/main" id="{B85F5AC1-8360-8C49-2C04-17BB1A7A983C}"/>
              </a:ext>
            </a:extLst>
          </p:cNvPr>
          <p:cNvSpPr txBox="1"/>
          <p:nvPr/>
        </p:nvSpPr>
        <p:spPr>
          <a:xfrm>
            <a:off x="4368144" y="5955267"/>
            <a:ext cx="671979" cy="369332"/>
          </a:xfrm>
          <a:prstGeom prst="rect">
            <a:avLst/>
          </a:prstGeom>
          <a:noFill/>
        </p:spPr>
        <p:txBody>
          <a:bodyPr wrap="none" rtlCol="0">
            <a:spAutoFit/>
          </a:bodyPr>
          <a:lstStyle/>
          <a:p>
            <a:pPr algn="l"/>
            <a:r>
              <a:rPr lang="en-NL" dirty="0">
                <a:latin typeface="Arial" panose="020B0604020202020204" pitchFamily="34" charset="0"/>
                <a:ea typeface="MS PGothic" pitchFamily="34" charset="-128"/>
                <a:cs typeface="Arial" panose="020B0604020202020204" pitchFamily="34" charset="0"/>
              </a:rPr>
              <a:t>PDR</a:t>
            </a:r>
          </a:p>
        </p:txBody>
      </p:sp>
      <p:sp>
        <p:nvSpPr>
          <p:cNvPr id="36" name="TextBox 35">
            <a:extLst>
              <a:ext uri="{FF2B5EF4-FFF2-40B4-BE49-F238E27FC236}">
                <a16:creationId xmlns:a16="http://schemas.microsoft.com/office/drawing/2014/main" id="{8409DDB1-756B-FB04-B9CE-649662327E2A}"/>
              </a:ext>
            </a:extLst>
          </p:cNvPr>
          <p:cNvSpPr txBox="1"/>
          <p:nvPr/>
        </p:nvSpPr>
        <p:spPr>
          <a:xfrm>
            <a:off x="6122562" y="5957636"/>
            <a:ext cx="684803" cy="369332"/>
          </a:xfrm>
          <a:prstGeom prst="rect">
            <a:avLst/>
          </a:prstGeom>
          <a:noFill/>
        </p:spPr>
        <p:txBody>
          <a:bodyPr wrap="none" rtlCol="0">
            <a:spAutoFit/>
          </a:bodyPr>
          <a:lstStyle/>
          <a:p>
            <a:pPr algn="l"/>
            <a:r>
              <a:rPr lang="en-NL" dirty="0">
                <a:latin typeface="Arial" panose="020B0604020202020204" pitchFamily="34" charset="0"/>
                <a:ea typeface="MS PGothic" pitchFamily="34" charset="-128"/>
                <a:cs typeface="Arial" panose="020B0604020202020204" pitchFamily="34" charset="0"/>
              </a:rPr>
              <a:t>CDR</a:t>
            </a:r>
          </a:p>
        </p:txBody>
      </p:sp>
      <p:sp>
        <p:nvSpPr>
          <p:cNvPr id="37" name="TextBox 36">
            <a:extLst>
              <a:ext uri="{FF2B5EF4-FFF2-40B4-BE49-F238E27FC236}">
                <a16:creationId xmlns:a16="http://schemas.microsoft.com/office/drawing/2014/main" id="{F410C187-7BF5-E3AD-28FA-6CE9C6C7900F}"/>
              </a:ext>
            </a:extLst>
          </p:cNvPr>
          <p:cNvSpPr txBox="1"/>
          <p:nvPr/>
        </p:nvSpPr>
        <p:spPr>
          <a:xfrm>
            <a:off x="7817926" y="5957636"/>
            <a:ext cx="748923" cy="369332"/>
          </a:xfrm>
          <a:prstGeom prst="rect">
            <a:avLst/>
          </a:prstGeom>
          <a:noFill/>
        </p:spPr>
        <p:txBody>
          <a:bodyPr wrap="none" rtlCol="0">
            <a:spAutoFit/>
          </a:bodyPr>
          <a:lstStyle/>
          <a:p>
            <a:pPr algn="l"/>
            <a:r>
              <a:rPr lang="en-NL" dirty="0">
                <a:latin typeface="Arial" panose="020B0604020202020204" pitchFamily="34" charset="0"/>
                <a:ea typeface="MS PGothic" pitchFamily="34" charset="-128"/>
                <a:cs typeface="Arial" panose="020B0604020202020204" pitchFamily="34" charset="0"/>
              </a:rPr>
              <a:t>Flight</a:t>
            </a:r>
          </a:p>
        </p:txBody>
      </p:sp>
      <p:sp>
        <p:nvSpPr>
          <p:cNvPr id="38" name="TextBox 37">
            <a:extLst>
              <a:ext uri="{FF2B5EF4-FFF2-40B4-BE49-F238E27FC236}">
                <a16:creationId xmlns:a16="http://schemas.microsoft.com/office/drawing/2014/main" id="{ED1AFF5F-1C1F-1E79-E3F4-4D6C2B2D78ED}"/>
              </a:ext>
            </a:extLst>
          </p:cNvPr>
          <p:cNvSpPr txBox="1"/>
          <p:nvPr/>
        </p:nvSpPr>
        <p:spPr>
          <a:xfrm rot="16200000">
            <a:off x="1178730" y="3193540"/>
            <a:ext cx="761747" cy="369332"/>
          </a:xfrm>
          <a:prstGeom prst="rect">
            <a:avLst/>
          </a:prstGeom>
          <a:noFill/>
        </p:spPr>
        <p:txBody>
          <a:bodyPr wrap="none" rtlCol="0">
            <a:spAutoFit/>
          </a:bodyPr>
          <a:lstStyle/>
          <a:p>
            <a:pPr algn="l"/>
            <a:r>
              <a:rPr lang="en-NL" dirty="0">
                <a:latin typeface="Arial" panose="020B0604020202020204" pitchFamily="34" charset="0"/>
                <a:ea typeface="MS PGothic" pitchFamily="34" charset="-128"/>
                <a:cs typeface="Arial" panose="020B0604020202020204" pitchFamily="34" charset="0"/>
              </a:rPr>
              <a:t>Mass</a:t>
            </a:r>
          </a:p>
        </p:txBody>
      </p:sp>
      <p:sp>
        <p:nvSpPr>
          <p:cNvPr id="44" name="Freeform 43">
            <a:extLst>
              <a:ext uri="{FF2B5EF4-FFF2-40B4-BE49-F238E27FC236}">
                <a16:creationId xmlns:a16="http://schemas.microsoft.com/office/drawing/2014/main" id="{B035B3F8-7012-AE18-4F90-F75725CA6CB2}"/>
              </a:ext>
            </a:extLst>
          </p:cNvPr>
          <p:cNvSpPr/>
          <p:nvPr/>
        </p:nvSpPr>
        <p:spPr>
          <a:xfrm>
            <a:off x="3228109" y="2590800"/>
            <a:ext cx="4973782" cy="1371935"/>
          </a:xfrm>
          <a:custGeom>
            <a:avLst/>
            <a:gdLst>
              <a:gd name="connsiteX0" fmla="*/ 0 w 4973782"/>
              <a:gd name="connsiteY0" fmla="*/ 1343891 h 1371935"/>
              <a:gd name="connsiteX1" fmla="*/ 96982 w 4973782"/>
              <a:gd name="connsiteY1" fmla="*/ 1371600 h 1371935"/>
              <a:gd name="connsiteX2" fmla="*/ 193964 w 4973782"/>
              <a:gd name="connsiteY2" fmla="*/ 1357745 h 1371935"/>
              <a:gd name="connsiteX3" fmla="*/ 332509 w 4973782"/>
              <a:gd name="connsiteY3" fmla="*/ 1316182 h 1371935"/>
              <a:gd name="connsiteX4" fmla="*/ 374073 w 4973782"/>
              <a:gd name="connsiteY4" fmla="*/ 1302327 h 1371935"/>
              <a:gd name="connsiteX5" fmla="*/ 415636 w 4973782"/>
              <a:gd name="connsiteY5" fmla="*/ 1274618 h 1371935"/>
              <a:gd name="connsiteX6" fmla="*/ 443346 w 4973782"/>
              <a:gd name="connsiteY6" fmla="*/ 1246909 h 1371935"/>
              <a:gd name="connsiteX7" fmla="*/ 484909 w 4973782"/>
              <a:gd name="connsiteY7" fmla="*/ 1233055 h 1371935"/>
              <a:gd name="connsiteX8" fmla="*/ 554182 w 4973782"/>
              <a:gd name="connsiteY8" fmla="*/ 1177636 h 1371935"/>
              <a:gd name="connsiteX9" fmla="*/ 637309 w 4973782"/>
              <a:gd name="connsiteY9" fmla="*/ 1108364 h 1371935"/>
              <a:gd name="connsiteX10" fmla="*/ 706582 w 4973782"/>
              <a:gd name="connsiteY10" fmla="*/ 1052945 h 1371935"/>
              <a:gd name="connsiteX11" fmla="*/ 748146 w 4973782"/>
              <a:gd name="connsiteY11" fmla="*/ 1011382 h 1371935"/>
              <a:gd name="connsiteX12" fmla="*/ 789709 w 4973782"/>
              <a:gd name="connsiteY12" fmla="*/ 983673 h 1371935"/>
              <a:gd name="connsiteX13" fmla="*/ 817418 w 4973782"/>
              <a:gd name="connsiteY13" fmla="*/ 942109 h 1371935"/>
              <a:gd name="connsiteX14" fmla="*/ 858982 w 4973782"/>
              <a:gd name="connsiteY14" fmla="*/ 914400 h 1371935"/>
              <a:gd name="connsiteX15" fmla="*/ 872836 w 4973782"/>
              <a:gd name="connsiteY15" fmla="*/ 872836 h 1371935"/>
              <a:gd name="connsiteX16" fmla="*/ 900546 w 4973782"/>
              <a:gd name="connsiteY16" fmla="*/ 845127 h 1371935"/>
              <a:gd name="connsiteX17" fmla="*/ 969818 w 4973782"/>
              <a:gd name="connsiteY17" fmla="*/ 762000 h 1371935"/>
              <a:gd name="connsiteX18" fmla="*/ 1052946 w 4973782"/>
              <a:gd name="connsiteY18" fmla="*/ 706582 h 1371935"/>
              <a:gd name="connsiteX19" fmla="*/ 1094509 w 4973782"/>
              <a:gd name="connsiteY19" fmla="*/ 678873 h 1371935"/>
              <a:gd name="connsiteX20" fmla="*/ 1136073 w 4973782"/>
              <a:gd name="connsiteY20" fmla="*/ 651164 h 1371935"/>
              <a:gd name="connsiteX21" fmla="*/ 1260764 w 4973782"/>
              <a:gd name="connsiteY21" fmla="*/ 609600 h 1371935"/>
              <a:gd name="connsiteX22" fmla="*/ 1343891 w 4973782"/>
              <a:gd name="connsiteY22" fmla="*/ 581891 h 1371935"/>
              <a:gd name="connsiteX23" fmla="*/ 1427018 w 4973782"/>
              <a:gd name="connsiteY23" fmla="*/ 568036 h 1371935"/>
              <a:gd name="connsiteX24" fmla="*/ 1690255 w 4973782"/>
              <a:gd name="connsiteY24" fmla="*/ 540327 h 1371935"/>
              <a:gd name="connsiteX25" fmla="*/ 1773382 w 4973782"/>
              <a:gd name="connsiteY25" fmla="*/ 526473 h 1371935"/>
              <a:gd name="connsiteX26" fmla="*/ 1828800 w 4973782"/>
              <a:gd name="connsiteY26" fmla="*/ 512618 h 1371935"/>
              <a:gd name="connsiteX27" fmla="*/ 1995055 w 4973782"/>
              <a:gd name="connsiteY27" fmla="*/ 484909 h 1371935"/>
              <a:gd name="connsiteX28" fmla="*/ 2105891 w 4973782"/>
              <a:gd name="connsiteY28" fmla="*/ 457200 h 1371935"/>
              <a:gd name="connsiteX29" fmla="*/ 2244436 w 4973782"/>
              <a:gd name="connsiteY29" fmla="*/ 429491 h 1371935"/>
              <a:gd name="connsiteX30" fmla="*/ 2327564 w 4973782"/>
              <a:gd name="connsiteY30" fmla="*/ 401782 h 1371935"/>
              <a:gd name="connsiteX31" fmla="*/ 2410691 w 4973782"/>
              <a:gd name="connsiteY31" fmla="*/ 374073 h 1371935"/>
              <a:gd name="connsiteX32" fmla="*/ 2493818 w 4973782"/>
              <a:gd name="connsiteY32" fmla="*/ 332509 h 1371935"/>
              <a:gd name="connsiteX33" fmla="*/ 2632364 w 4973782"/>
              <a:gd name="connsiteY33" fmla="*/ 290945 h 1371935"/>
              <a:gd name="connsiteX34" fmla="*/ 2840182 w 4973782"/>
              <a:gd name="connsiteY34" fmla="*/ 277091 h 1371935"/>
              <a:gd name="connsiteX35" fmla="*/ 3103418 w 4973782"/>
              <a:gd name="connsiteY35" fmla="*/ 290945 h 1371935"/>
              <a:gd name="connsiteX36" fmla="*/ 3754582 w 4973782"/>
              <a:gd name="connsiteY36" fmla="*/ 263236 h 1371935"/>
              <a:gd name="connsiteX37" fmla="*/ 3879273 w 4973782"/>
              <a:gd name="connsiteY37" fmla="*/ 249382 h 1371935"/>
              <a:gd name="connsiteX38" fmla="*/ 4059382 w 4973782"/>
              <a:gd name="connsiteY38" fmla="*/ 221673 h 1371935"/>
              <a:gd name="connsiteX39" fmla="*/ 4142509 w 4973782"/>
              <a:gd name="connsiteY39" fmla="*/ 193964 h 1371935"/>
              <a:gd name="connsiteX40" fmla="*/ 4225636 w 4973782"/>
              <a:gd name="connsiteY40" fmla="*/ 166255 h 1371935"/>
              <a:gd name="connsiteX41" fmla="*/ 4267200 w 4973782"/>
              <a:gd name="connsiteY41" fmla="*/ 152400 h 1371935"/>
              <a:gd name="connsiteX42" fmla="*/ 4405746 w 4973782"/>
              <a:gd name="connsiteY42" fmla="*/ 110836 h 1371935"/>
              <a:gd name="connsiteX43" fmla="*/ 4530436 w 4973782"/>
              <a:gd name="connsiteY43" fmla="*/ 69273 h 1371935"/>
              <a:gd name="connsiteX44" fmla="*/ 4572000 w 4973782"/>
              <a:gd name="connsiteY44" fmla="*/ 55418 h 1371935"/>
              <a:gd name="connsiteX45" fmla="*/ 4710546 w 4973782"/>
              <a:gd name="connsiteY45" fmla="*/ 27709 h 1371935"/>
              <a:gd name="connsiteX46" fmla="*/ 4973782 w 4973782"/>
              <a:gd name="connsiteY46" fmla="*/ 0 h 137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973782" h="1371935">
                <a:moveTo>
                  <a:pt x="0" y="1343891"/>
                </a:moveTo>
                <a:cubicBezTo>
                  <a:pt x="32327" y="1353127"/>
                  <a:pt x="63447" y="1369205"/>
                  <a:pt x="96982" y="1371600"/>
                </a:cubicBezTo>
                <a:cubicBezTo>
                  <a:pt x="129555" y="1373927"/>
                  <a:pt x="161835" y="1363587"/>
                  <a:pt x="193964" y="1357745"/>
                </a:cubicBezTo>
                <a:cubicBezTo>
                  <a:pt x="240033" y="1349369"/>
                  <a:pt x="289124" y="1330644"/>
                  <a:pt x="332509" y="1316182"/>
                </a:cubicBezTo>
                <a:cubicBezTo>
                  <a:pt x="346364" y="1311564"/>
                  <a:pt x="361922" y="1310428"/>
                  <a:pt x="374073" y="1302327"/>
                </a:cubicBezTo>
                <a:cubicBezTo>
                  <a:pt x="387927" y="1293091"/>
                  <a:pt x="402634" y="1285020"/>
                  <a:pt x="415636" y="1274618"/>
                </a:cubicBezTo>
                <a:cubicBezTo>
                  <a:pt x="425836" y="1266458"/>
                  <a:pt x="432145" y="1253629"/>
                  <a:pt x="443346" y="1246909"/>
                </a:cubicBezTo>
                <a:cubicBezTo>
                  <a:pt x="455869" y="1239396"/>
                  <a:pt x="471055" y="1237673"/>
                  <a:pt x="484909" y="1233055"/>
                </a:cubicBezTo>
                <a:cubicBezTo>
                  <a:pt x="565509" y="1152452"/>
                  <a:pt x="449336" y="1265006"/>
                  <a:pt x="554182" y="1177636"/>
                </a:cubicBezTo>
                <a:cubicBezTo>
                  <a:pt x="660863" y="1088737"/>
                  <a:pt x="534111" y="1177164"/>
                  <a:pt x="637309" y="1108364"/>
                </a:cubicBezTo>
                <a:cubicBezTo>
                  <a:pt x="699277" y="1015411"/>
                  <a:pt x="626279" y="1106480"/>
                  <a:pt x="706582" y="1052945"/>
                </a:cubicBezTo>
                <a:cubicBezTo>
                  <a:pt x="722885" y="1042077"/>
                  <a:pt x="733094" y="1023925"/>
                  <a:pt x="748146" y="1011382"/>
                </a:cubicBezTo>
                <a:cubicBezTo>
                  <a:pt x="760938" y="1000722"/>
                  <a:pt x="775855" y="992909"/>
                  <a:pt x="789709" y="983673"/>
                </a:cubicBezTo>
                <a:cubicBezTo>
                  <a:pt x="798945" y="969818"/>
                  <a:pt x="805644" y="953883"/>
                  <a:pt x="817418" y="942109"/>
                </a:cubicBezTo>
                <a:cubicBezTo>
                  <a:pt x="829192" y="930335"/>
                  <a:pt x="848580" y="927402"/>
                  <a:pt x="858982" y="914400"/>
                </a:cubicBezTo>
                <a:cubicBezTo>
                  <a:pt x="868105" y="902996"/>
                  <a:pt x="865322" y="885359"/>
                  <a:pt x="872836" y="872836"/>
                </a:cubicBezTo>
                <a:cubicBezTo>
                  <a:pt x="879557" y="861635"/>
                  <a:pt x="892386" y="855327"/>
                  <a:pt x="900546" y="845127"/>
                </a:cubicBezTo>
                <a:cubicBezTo>
                  <a:pt x="938215" y="798042"/>
                  <a:pt x="917550" y="802653"/>
                  <a:pt x="969818" y="762000"/>
                </a:cubicBezTo>
                <a:cubicBezTo>
                  <a:pt x="996105" y="741554"/>
                  <a:pt x="1025237" y="725055"/>
                  <a:pt x="1052946" y="706582"/>
                </a:cubicBezTo>
                <a:lnTo>
                  <a:pt x="1094509" y="678873"/>
                </a:lnTo>
                <a:cubicBezTo>
                  <a:pt x="1108364" y="669637"/>
                  <a:pt x="1120276" y="656430"/>
                  <a:pt x="1136073" y="651164"/>
                </a:cubicBezTo>
                <a:lnTo>
                  <a:pt x="1260764" y="609600"/>
                </a:lnTo>
                <a:cubicBezTo>
                  <a:pt x="1260775" y="609596"/>
                  <a:pt x="1343880" y="581893"/>
                  <a:pt x="1343891" y="581891"/>
                </a:cubicBezTo>
                <a:cubicBezTo>
                  <a:pt x="1371600" y="577273"/>
                  <a:pt x="1399127" y="571383"/>
                  <a:pt x="1427018" y="568036"/>
                </a:cubicBezTo>
                <a:cubicBezTo>
                  <a:pt x="1514620" y="557524"/>
                  <a:pt x="1603225" y="554831"/>
                  <a:pt x="1690255" y="540327"/>
                </a:cubicBezTo>
                <a:cubicBezTo>
                  <a:pt x="1717964" y="535709"/>
                  <a:pt x="1745836" y="531982"/>
                  <a:pt x="1773382" y="526473"/>
                </a:cubicBezTo>
                <a:cubicBezTo>
                  <a:pt x="1792053" y="522739"/>
                  <a:pt x="1810066" y="516024"/>
                  <a:pt x="1828800" y="512618"/>
                </a:cubicBezTo>
                <a:cubicBezTo>
                  <a:pt x="1956566" y="489388"/>
                  <a:pt x="1888373" y="509528"/>
                  <a:pt x="1995055" y="484909"/>
                </a:cubicBezTo>
                <a:cubicBezTo>
                  <a:pt x="2032162" y="476346"/>
                  <a:pt x="2068327" y="463461"/>
                  <a:pt x="2105891" y="457200"/>
                </a:cubicBezTo>
                <a:cubicBezTo>
                  <a:pt x="2162057" y="447839"/>
                  <a:pt x="2192772" y="444990"/>
                  <a:pt x="2244436" y="429491"/>
                </a:cubicBezTo>
                <a:cubicBezTo>
                  <a:pt x="2272412" y="421098"/>
                  <a:pt x="2299855" y="411019"/>
                  <a:pt x="2327564" y="401782"/>
                </a:cubicBezTo>
                <a:lnTo>
                  <a:pt x="2410691" y="374073"/>
                </a:lnTo>
                <a:cubicBezTo>
                  <a:pt x="2562271" y="323547"/>
                  <a:pt x="2332680" y="404126"/>
                  <a:pt x="2493818" y="332509"/>
                </a:cubicBezTo>
                <a:cubicBezTo>
                  <a:pt x="2507033" y="326635"/>
                  <a:pt x="2605963" y="293724"/>
                  <a:pt x="2632364" y="290945"/>
                </a:cubicBezTo>
                <a:cubicBezTo>
                  <a:pt x="2701409" y="283677"/>
                  <a:pt x="2770909" y="281709"/>
                  <a:pt x="2840182" y="277091"/>
                </a:cubicBezTo>
                <a:cubicBezTo>
                  <a:pt x="2927927" y="281709"/>
                  <a:pt x="3015551" y="290945"/>
                  <a:pt x="3103418" y="290945"/>
                </a:cubicBezTo>
                <a:cubicBezTo>
                  <a:pt x="3406232" y="290945"/>
                  <a:pt x="3512282" y="287466"/>
                  <a:pt x="3754582" y="263236"/>
                </a:cubicBezTo>
                <a:cubicBezTo>
                  <a:pt x="3796194" y="259075"/>
                  <a:pt x="3837740" y="254268"/>
                  <a:pt x="3879273" y="249382"/>
                </a:cubicBezTo>
                <a:cubicBezTo>
                  <a:pt x="3928664" y="243571"/>
                  <a:pt x="4007239" y="235894"/>
                  <a:pt x="4059382" y="221673"/>
                </a:cubicBezTo>
                <a:cubicBezTo>
                  <a:pt x="4087561" y="213988"/>
                  <a:pt x="4114800" y="203200"/>
                  <a:pt x="4142509" y="193964"/>
                </a:cubicBezTo>
                <a:lnTo>
                  <a:pt x="4225636" y="166255"/>
                </a:lnTo>
                <a:cubicBezTo>
                  <a:pt x="4239491" y="161637"/>
                  <a:pt x="4253032" y="155942"/>
                  <a:pt x="4267200" y="152400"/>
                </a:cubicBezTo>
                <a:cubicBezTo>
                  <a:pt x="4350955" y="131460"/>
                  <a:pt x="4304552" y="144567"/>
                  <a:pt x="4405746" y="110836"/>
                </a:cubicBezTo>
                <a:lnTo>
                  <a:pt x="4530436" y="69273"/>
                </a:lnTo>
                <a:cubicBezTo>
                  <a:pt x="4544291" y="64655"/>
                  <a:pt x="4557832" y="58960"/>
                  <a:pt x="4572000" y="55418"/>
                </a:cubicBezTo>
                <a:cubicBezTo>
                  <a:pt x="4631642" y="40508"/>
                  <a:pt x="4642611" y="36201"/>
                  <a:pt x="4710546" y="27709"/>
                </a:cubicBezTo>
                <a:cubicBezTo>
                  <a:pt x="4936296" y="-510"/>
                  <a:pt x="4877847" y="0"/>
                  <a:pt x="4973782" y="0"/>
                </a:cubicBezTo>
              </a:path>
            </a:pathLst>
          </a:custGeom>
          <a:noFill/>
          <a:ln>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5" name="Freeform 44">
            <a:extLst>
              <a:ext uri="{FF2B5EF4-FFF2-40B4-BE49-F238E27FC236}">
                <a16:creationId xmlns:a16="http://schemas.microsoft.com/office/drawing/2014/main" id="{89D6FC43-3863-3800-37E4-381998C1BA63}"/>
              </a:ext>
            </a:extLst>
          </p:cNvPr>
          <p:cNvSpPr/>
          <p:nvPr/>
        </p:nvSpPr>
        <p:spPr>
          <a:xfrm>
            <a:off x="3228109" y="2507673"/>
            <a:ext cx="4932218" cy="1385454"/>
          </a:xfrm>
          <a:custGeom>
            <a:avLst/>
            <a:gdLst>
              <a:gd name="connsiteX0" fmla="*/ 0 w 4932218"/>
              <a:gd name="connsiteY0" fmla="*/ 1385454 h 1385454"/>
              <a:gd name="connsiteX1" fmla="*/ 96982 w 4932218"/>
              <a:gd name="connsiteY1" fmla="*/ 1357745 h 1385454"/>
              <a:gd name="connsiteX2" fmla="*/ 138546 w 4932218"/>
              <a:gd name="connsiteY2" fmla="*/ 1343891 h 1385454"/>
              <a:gd name="connsiteX3" fmla="*/ 180109 w 4932218"/>
              <a:gd name="connsiteY3" fmla="*/ 1316182 h 1385454"/>
              <a:gd name="connsiteX4" fmla="*/ 221673 w 4932218"/>
              <a:gd name="connsiteY4" fmla="*/ 1302327 h 1385454"/>
              <a:gd name="connsiteX5" fmla="*/ 290946 w 4932218"/>
              <a:gd name="connsiteY5" fmla="*/ 1246909 h 1385454"/>
              <a:gd name="connsiteX6" fmla="*/ 332509 w 4932218"/>
              <a:gd name="connsiteY6" fmla="*/ 1219200 h 1385454"/>
              <a:gd name="connsiteX7" fmla="*/ 401782 w 4932218"/>
              <a:gd name="connsiteY7" fmla="*/ 1149927 h 1385454"/>
              <a:gd name="connsiteX8" fmla="*/ 471055 w 4932218"/>
              <a:gd name="connsiteY8" fmla="*/ 1080654 h 1385454"/>
              <a:gd name="connsiteX9" fmla="*/ 498764 w 4932218"/>
              <a:gd name="connsiteY9" fmla="*/ 1039091 h 1385454"/>
              <a:gd name="connsiteX10" fmla="*/ 568036 w 4932218"/>
              <a:gd name="connsiteY10" fmla="*/ 969818 h 1385454"/>
              <a:gd name="connsiteX11" fmla="*/ 581891 w 4932218"/>
              <a:gd name="connsiteY11" fmla="*/ 928254 h 1385454"/>
              <a:gd name="connsiteX12" fmla="*/ 637309 w 4932218"/>
              <a:gd name="connsiteY12" fmla="*/ 845127 h 1385454"/>
              <a:gd name="connsiteX13" fmla="*/ 665018 w 4932218"/>
              <a:gd name="connsiteY13" fmla="*/ 803563 h 1385454"/>
              <a:gd name="connsiteX14" fmla="*/ 678873 w 4932218"/>
              <a:gd name="connsiteY14" fmla="*/ 762000 h 1385454"/>
              <a:gd name="connsiteX15" fmla="*/ 734291 w 4932218"/>
              <a:gd name="connsiteY15" fmla="*/ 678872 h 1385454"/>
              <a:gd name="connsiteX16" fmla="*/ 817418 w 4932218"/>
              <a:gd name="connsiteY16" fmla="*/ 623454 h 1385454"/>
              <a:gd name="connsiteX17" fmla="*/ 900546 w 4932218"/>
              <a:gd name="connsiteY17" fmla="*/ 554182 h 1385454"/>
              <a:gd name="connsiteX18" fmla="*/ 928255 w 4932218"/>
              <a:gd name="connsiteY18" fmla="*/ 526472 h 1385454"/>
              <a:gd name="connsiteX19" fmla="*/ 969818 w 4932218"/>
              <a:gd name="connsiteY19" fmla="*/ 512618 h 1385454"/>
              <a:gd name="connsiteX20" fmla="*/ 1052946 w 4932218"/>
              <a:gd name="connsiteY20" fmla="*/ 471054 h 1385454"/>
              <a:gd name="connsiteX21" fmla="*/ 1094509 w 4932218"/>
              <a:gd name="connsiteY21" fmla="*/ 443345 h 1385454"/>
              <a:gd name="connsiteX22" fmla="*/ 1191491 w 4932218"/>
              <a:gd name="connsiteY22" fmla="*/ 415636 h 1385454"/>
              <a:gd name="connsiteX23" fmla="*/ 1496291 w 4932218"/>
              <a:gd name="connsiteY23" fmla="*/ 443345 h 1385454"/>
              <a:gd name="connsiteX24" fmla="*/ 1551709 w 4932218"/>
              <a:gd name="connsiteY24" fmla="*/ 457200 h 1385454"/>
              <a:gd name="connsiteX25" fmla="*/ 1634836 w 4932218"/>
              <a:gd name="connsiteY25" fmla="*/ 484909 h 1385454"/>
              <a:gd name="connsiteX26" fmla="*/ 1676400 w 4932218"/>
              <a:gd name="connsiteY26" fmla="*/ 498763 h 1385454"/>
              <a:gd name="connsiteX27" fmla="*/ 1717964 w 4932218"/>
              <a:gd name="connsiteY27" fmla="*/ 512618 h 1385454"/>
              <a:gd name="connsiteX28" fmla="*/ 1898073 w 4932218"/>
              <a:gd name="connsiteY28" fmla="*/ 540327 h 1385454"/>
              <a:gd name="connsiteX29" fmla="*/ 2078182 w 4932218"/>
              <a:gd name="connsiteY29" fmla="*/ 512618 h 1385454"/>
              <a:gd name="connsiteX30" fmla="*/ 2161309 w 4932218"/>
              <a:gd name="connsiteY30" fmla="*/ 484909 h 1385454"/>
              <a:gd name="connsiteX31" fmla="*/ 2202873 w 4932218"/>
              <a:gd name="connsiteY31" fmla="*/ 471054 h 1385454"/>
              <a:gd name="connsiteX32" fmla="*/ 2244436 w 4932218"/>
              <a:gd name="connsiteY32" fmla="*/ 443345 h 1385454"/>
              <a:gd name="connsiteX33" fmla="*/ 2272146 w 4932218"/>
              <a:gd name="connsiteY33" fmla="*/ 415636 h 1385454"/>
              <a:gd name="connsiteX34" fmla="*/ 2355273 w 4932218"/>
              <a:gd name="connsiteY34" fmla="*/ 360218 h 1385454"/>
              <a:gd name="connsiteX35" fmla="*/ 2410691 w 4932218"/>
              <a:gd name="connsiteY35" fmla="*/ 277091 h 1385454"/>
              <a:gd name="connsiteX36" fmla="*/ 2466109 w 4932218"/>
              <a:gd name="connsiteY36" fmla="*/ 193963 h 1385454"/>
              <a:gd name="connsiteX37" fmla="*/ 2507673 w 4932218"/>
              <a:gd name="connsiteY37" fmla="*/ 152400 h 1385454"/>
              <a:gd name="connsiteX38" fmla="*/ 2563091 w 4932218"/>
              <a:gd name="connsiteY38" fmla="*/ 69272 h 1385454"/>
              <a:gd name="connsiteX39" fmla="*/ 2687782 w 4932218"/>
              <a:gd name="connsiteY39" fmla="*/ 0 h 1385454"/>
              <a:gd name="connsiteX40" fmla="*/ 2743200 w 4932218"/>
              <a:gd name="connsiteY40" fmla="*/ 13854 h 1385454"/>
              <a:gd name="connsiteX41" fmla="*/ 2923309 w 4932218"/>
              <a:gd name="connsiteY41" fmla="*/ 41563 h 1385454"/>
              <a:gd name="connsiteX42" fmla="*/ 3006436 w 4932218"/>
              <a:gd name="connsiteY42" fmla="*/ 69272 h 1385454"/>
              <a:gd name="connsiteX43" fmla="*/ 3048000 w 4932218"/>
              <a:gd name="connsiteY43" fmla="*/ 83127 h 1385454"/>
              <a:gd name="connsiteX44" fmla="*/ 3131127 w 4932218"/>
              <a:gd name="connsiteY44" fmla="*/ 152400 h 1385454"/>
              <a:gd name="connsiteX45" fmla="*/ 3214255 w 4932218"/>
              <a:gd name="connsiteY45" fmla="*/ 207818 h 1385454"/>
              <a:gd name="connsiteX46" fmla="*/ 3325091 w 4932218"/>
              <a:gd name="connsiteY46" fmla="*/ 277091 h 1385454"/>
              <a:gd name="connsiteX47" fmla="*/ 3366655 w 4932218"/>
              <a:gd name="connsiteY47" fmla="*/ 290945 h 1385454"/>
              <a:gd name="connsiteX48" fmla="*/ 3408218 w 4932218"/>
              <a:gd name="connsiteY48" fmla="*/ 304800 h 1385454"/>
              <a:gd name="connsiteX49" fmla="*/ 3671455 w 4932218"/>
              <a:gd name="connsiteY49" fmla="*/ 290945 h 1385454"/>
              <a:gd name="connsiteX50" fmla="*/ 3713018 w 4932218"/>
              <a:gd name="connsiteY50" fmla="*/ 304800 h 1385454"/>
              <a:gd name="connsiteX51" fmla="*/ 3754582 w 4932218"/>
              <a:gd name="connsiteY51" fmla="*/ 290945 h 1385454"/>
              <a:gd name="connsiteX52" fmla="*/ 3976255 w 4932218"/>
              <a:gd name="connsiteY52" fmla="*/ 277091 h 1385454"/>
              <a:gd name="connsiteX53" fmla="*/ 4142509 w 4932218"/>
              <a:gd name="connsiteY53" fmla="*/ 249382 h 1385454"/>
              <a:gd name="connsiteX54" fmla="*/ 4253346 w 4932218"/>
              <a:gd name="connsiteY54" fmla="*/ 221672 h 1385454"/>
              <a:gd name="connsiteX55" fmla="*/ 4308764 w 4932218"/>
              <a:gd name="connsiteY55" fmla="*/ 207818 h 1385454"/>
              <a:gd name="connsiteX56" fmla="*/ 4391891 w 4932218"/>
              <a:gd name="connsiteY56" fmla="*/ 193963 h 1385454"/>
              <a:gd name="connsiteX57" fmla="*/ 4613564 w 4932218"/>
              <a:gd name="connsiteY57" fmla="*/ 166254 h 1385454"/>
              <a:gd name="connsiteX58" fmla="*/ 4932218 w 4932218"/>
              <a:gd name="connsiteY58" fmla="*/ 166254 h 138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932218" h="1385454">
                <a:moveTo>
                  <a:pt x="0" y="1385454"/>
                </a:moveTo>
                <a:lnTo>
                  <a:pt x="96982" y="1357745"/>
                </a:lnTo>
                <a:cubicBezTo>
                  <a:pt x="110970" y="1353549"/>
                  <a:pt x="125484" y="1350422"/>
                  <a:pt x="138546" y="1343891"/>
                </a:cubicBezTo>
                <a:cubicBezTo>
                  <a:pt x="153439" y="1336445"/>
                  <a:pt x="165216" y="1323629"/>
                  <a:pt x="180109" y="1316182"/>
                </a:cubicBezTo>
                <a:cubicBezTo>
                  <a:pt x="193171" y="1309651"/>
                  <a:pt x="208611" y="1308858"/>
                  <a:pt x="221673" y="1302327"/>
                </a:cubicBezTo>
                <a:cubicBezTo>
                  <a:pt x="278525" y="1273901"/>
                  <a:pt x="247994" y="1281270"/>
                  <a:pt x="290946" y="1246909"/>
                </a:cubicBezTo>
                <a:cubicBezTo>
                  <a:pt x="303948" y="1236507"/>
                  <a:pt x="318655" y="1228436"/>
                  <a:pt x="332509" y="1219200"/>
                </a:cubicBezTo>
                <a:cubicBezTo>
                  <a:pt x="406400" y="1108363"/>
                  <a:pt x="309418" y="1242291"/>
                  <a:pt x="401782" y="1149927"/>
                </a:cubicBezTo>
                <a:cubicBezTo>
                  <a:pt x="494146" y="1057563"/>
                  <a:pt x="360218" y="1154545"/>
                  <a:pt x="471055" y="1080654"/>
                </a:cubicBezTo>
                <a:cubicBezTo>
                  <a:pt x="480291" y="1066800"/>
                  <a:pt x="486990" y="1050865"/>
                  <a:pt x="498764" y="1039091"/>
                </a:cubicBezTo>
                <a:cubicBezTo>
                  <a:pt x="554182" y="983673"/>
                  <a:pt x="531090" y="1043709"/>
                  <a:pt x="568036" y="969818"/>
                </a:cubicBezTo>
                <a:cubicBezTo>
                  <a:pt x="574567" y="956756"/>
                  <a:pt x="574799" y="941020"/>
                  <a:pt x="581891" y="928254"/>
                </a:cubicBezTo>
                <a:cubicBezTo>
                  <a:pt x="598064" y="899143"/>
                  <a:pt x="618836" y="872836"/>
                  <a:pt x="637309" y="845127"/>
                </a:cubicBezTo>
                <a:cubicBezTo>
                  <a:pt x="646545" y="831272"/>
                  <a:pt x="659752" y="819360"/>
                  <a:pt x="665018" y="803563"/>
                </a:cubicBezTo>
                <a:cubicBezTo>
                  <a:pt x="669636" y="789709"/>
                  <a:pt x="671781" y="774766"/>
                  <a:pt x="678873" y="762000"/>
                </a:cubicBezTo>
                <a:cubicBezTo>
                  <a:pt x="695046" y="732889"/>
                  <a:pt x="706582" y="697345"/>
                  <a:pt x="734291" y="678872"/>
                </a:cubicBezTo>
                <a:cubicBezTo>
                  <a:pt x="762000" y="660399"/>
                  <a:pt x="793870" y="647002"/>
                  <a:pt x="817418" y="623454"/>
                </a:cubicBezTo>
                <a:cubicBezTo>
                  <a:pt x="916163" y="524711"/>
                  <a:pt x="804091" y="631347"/>
                  <a:pt x="900546" y="554182"/>
                </a:cubicBezTo>
                <a:cubicBezTo>
                  <a:pt x="910746" y="546022"/>
                  <a:pt x="917054" y="533193"/>
                  <a:pt x="928255" y="526472"/>
                </a:cubicBezTo>
                <a:cubicBezTo>
                  <a:pt x="940778" y="518958"/>
                  <a:pt x="955964" y="517236"/>
                  <a:pt x="969818" y="512618"/>
                </a:cubicBezTo>
                <a:cubicBezTo>
                  <a:pt x="1088939" y="433205"/>
                  <a:pt x="938221" y="528417"/>
                  <a:pt x="1052946" y="471054"/>
                </a:cubicBezTo>
                <a:cubicBezTo>
                  <a:pt x="1067839" y="463607"/>
                  <a:pt x="1079616" y="450791"/>
                  <a:pt x="1094509" y="443345"/>
                </a:cubicBezTo>
                <a:cubicBezTo>
                  <a:pt x="1114380" y="433409"/>
                  <a:pt x="1173741" y="420074"/>
                  <a:pt x="1191491" y="415636"/>
                </a:cubicBezTo>
                <a:cubicBezTo>
                  <a:pt x="1289168" y="422613"/>
                  <a:pt x="1397776" y="426926"/>
                  <a:pt x="1496291" y="443345"/>
                </a:cubicBezTo>
                <a:cubicBezTo>
                  <a:pt x="1515073" y="446475"/>
                  <a:pt x="1533471" y="451728"/>
                  <a:pt x="1551709" y="457200"/>
                </a:cubicBezTo>
                <a:cubicBezTo>
                  <a:pt x="1579685" y="465593"/>
                  <a:pt x="1607127" y="475673"/>
                  <a:pt x="1634836" y="484909"/>
                </a:cubicBezTo>
                <a:lnTo>
                  <a:pt x="1676400" y="498763"/>
                </a:lnTo>
                <a:cubicBezTo>
                  <a:pt x="1690255" y="503381"/>
                  <a:pt x="1703643" y="509754"/>
                  <a:pt x="1717964" y="512618"/>
                </a:cubicBezTo>
                <a:cubicBezTo>
                  <a:pt x="1823746" y="533774"/>
                  <a:pt x="1763870" y="523551"/>
                  <a:pt x="1898073" y="540327"/>
                </a:cubicBezTo>
                <a:cubicBezTo>
                  <a:pt x="1949924" y="533845"/>
                  <a:pt x="2024483" y="527263"/>
                  <a:pt x="2078182" y="512618"/>
                </a:cubicBezTo>
                <a:cubicBezTo>
                  <a:pt x="2106361" y="504933"/>
                  <a:pt x="2133600" y="494145"/>
                  <a:pt x="2161309" y="484909"/>
                </a:cubicBezTo>
                <a:cubicBezTo>
                  <a:pt x="2175164" y="480291"/>
                  <a:pt x="2190722" y="479155"/>
                  <a:pt x="2202873" y="471054"/>
                </a:cubicBezTo>
                <a:cubicBezTo>
                  <a:pt x="2216727" y="461818"/>
                  <a:pt x="2231434" y="453747"/>
                  <a:pt x="2244436" y="443345"/>
                </a:cubicBezTo>
                <a:cubicBezTo>
                  <a:pt x="2254636" y="435185"/>
                  <a:pt x="2261696" y="423473"/>
                  <a:pt x="2272146" y="415636"/>
                </a:cubicBezTo>
                <a:cubicBezTo>
                  <a:pt x="2298788" y="395655"/>
                  <a:pt x="2355273" y="360218"/>
                  <a:pt x="2355273" y="360218"/>
                </a:cubicBezTo>
                <a:cubicBezTo>
                  <a:pt x="2381769" y="280727"/>
                  <a:pt x="2350152" y="354927"/>
                  <a:pt x="2410691" y="277091"/>
                </a:cubicBezTo>
                <a:cubicBezTo>
                  <a:pt x="2431137" y="250804"/>
                  <a:pt x="2442560" y="217511"/>
                  <a:pt x="2466109" y="193963"/>
                </a:cubicBezTo>
                <a:cubicBezTo>
                  <a:pt x="2479964" y="180109"/>
                  <a:pt x="2495644" y="167866"/>
                  <a:pt x="2507673" y="152400"/>
                </a:cubicBezTo>
                <a:cubicBezTo>
                  <a:pt x="2528119" y="126113"/>
                  <a:pt x="2535382" y="87745"/>
                  <a:pt x="2563091" y="69272"/>
                </a:cubicBezTo>
                <a:cubicBezTo>
                  <a:pt x="2658369" y="5753"/>
                  <a:pt x="2614625" y="24385"/>
                  <a:pt x="2687782" y="0"/>
                </a:cubicBezTo>
                <a:cubicBezTo>
                  <a:pt x="2706255" y="4618"/>
                  <a:pt x="2724418" y="10724"/>
                  <a:pt x="2743200" y="13854"/>
                </a:cubicBezTo>
                <a:cubicBezTo>
                  <a:pt x="2815419" y="25891"/>
                  <a:pt x="2856728" y="23405"/>
                  <a:pt x="2923309" y="41563"/>
                </a:cubicBezTo>
                <a:cubicBezTo>
                  <a:pt x="2951488" y="49248"/>
                  <a:pt x="2978727" y="60036"/>
                  <a:pt x="3006436" y="69272"/>
                </a:cubicBezTo>
                <a:cubicBezTo>
                  <a:pt x="3020291" y="73890"/>
                  <a:pt x="3035849" y="75026"/>
                  <a:pt x="3048000" y="83127"/>
                </a:cubicBezTo>
                <a:cubicBezTo>
                  <a:pt x="3196525" y="182143"/>
                  <a:pt x="2971113" y="27945"/>
                  <a:pt x="3131127" y="152400"/>
                </a:cubicBezTo>
                <a:cubicBezTo>
                  <a:pt x="3157414" y="172846"/>
                  <a:pt x="3214255" y="207818"/>
                  <a:pt x="3214255" y="207818"/>
                </a:cubicBezTo>
                <a:cubicBezTo>
                  <a:pt x="3258165" y="273684"/>
                  <a:pt x="3226168" y="244117"/>
                  <a:pt x="3325091" y="277091"/>
                </a:cubicBezTo>
                <a:lnTo>
                  <a:pt x="3366655" y="290945"/>
                </a:lnTo>
                <a:lnTo>
                  <a:pt x="3408218" y="304800"/>
                </a:lnTo>
                <a:cubicBezTo>
                  <a:pt x="3495964" y="300182"/>
                  <a:pt x="3583588" y="290945"/>
                  <a:pt x="3671455" y="290945"/>
                </a:cubicBezTo>
                <a:cubicBezTo>
                  <a:pt x="3686059" y="290945"/>
                  <a:pt x="3698414" y="304800"/>
                  <a:pt x="3713018" y="304800"/>
                </a:cubicBezTo>
                <a:cubicBezTo>
                  <a:pt x="3727622" y="304800"/>
                  <a:pt x="3740058" y="292474"/>
                  <a:pt x="3754582" y="290945"/>
                </a:cubicBezTo>
                <a:cubicBezTo>
                  <a:pt x="3828210" y="283195"/>
                  <a:pt x="3902364" y="281709"/>
                  <a:pt x="3976255" y="277091"/>
                </a:cubicBezTo>
                <a:cubicBezTo>
                  <a:pt x="4031673" y="267855"/>
                  <a:pt x="4088004" y="263009"/>
                  <a:pt x="4142509" y="249382"/>
                </a:cubicBezTo>
                <a:lnTo>
                  <a:pt x="4253346" y="221672"/>
                </a:lnTo>
                <a:cubicBezTo>
                  <a:pt x="4271819" y="217054"/>
                  <a:pt x="4289982" y="210948"/>
                  <a:pt x="4308764" y="207818"/>
                </a:cubicBezTo>
                <a:cubicBezTo>
                  <a:pt x="4336473" y="203200"/>
                  <a:pt x="4364057" y="197759"/>
                  <a:pt x="4391891" y="193963"/>
                </a:cubicBezTo>
                <a:cubicBezTo>
                  <a:pt x="4465674" y="183902"/>
                  <a:pt x="4539098" y="166254"/>
                  <a:pt x="4613564" y="166254"/>
                </a:cubicBezTo>
                <a:lnTo>
                  <a:pt x="4932218" y="166254"/>
                </a:lnTo>
              </a:path>
            </a:pathLst>
          </a:cu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9" name="Straight Arrow Connector 48">
            <a:extLst>
              <a:ext uri="{FF2B5EF4-FFF2-40B4-BE49-F238E27FC236}">
                <a16:creationId xmlns:a16="http://schemas.microsoft.com/office/drawing/2014/main" id="{EFC9559C-A4ED-B01C-421E-82C58790F236}"/>
              </a:ext>
            </a:extLst>
          </p:cNvPr>
          <p:cNvCxnSpPr>
            <a:cxnSpLocks/>
            <a:stCxn id="45" idx="0"/>
          </p:cNvCxnSpPr>
          <p:nvPr/>
        </p:nvCxnSpPr>
        <p:spPr>
          <a:xfrm flipV="1">
            <a:off x="3228109" y="2590800"/>
            <a:ext cx="0" cy="1302327"/>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F3A1103-904F-579B-D59A-C16D358109A4}"/>
              </a:ext>
            </a:extLst>
          </p:cNvPr>
          <p:cNvSpPr txBox="1"/>
          <p:nvPr/>
        </p:nvSpPr>
        <p:spPr>
          <a:xfrm>
            <a:off x="2157182" y="3062805"/>
            <a:ext cx="1069524" cy="523220"/>
          </a:xfrm>
          <a:prstGeom prst="rect">
            <a:avLst/>
          </a:prstGeom>
          <a:noFill/>
        </p:spPr>
        <p:txBody>
          <a:bodyPr wrap="none" rtlCol="0">
            <a:spAutoFit/>
          </a:bodyPr>
          <a:lstStyle/>
          <a:p>
            <a:pPr algn="l"/>
            <a:r>
              <a:rPr lang="en-GB" sz="1400" dirty="0">
                <a:latin typeface="Arial" panose="020B0604020202020204" pitchFamily="34" charset="0"/>
                <a:ea typeface="MS PGothic" pitchFamily="34" charset="-128"/>
                <a:cs typeface="Arial" panose="020B0604020202020204" pitchFamily="34" charset="0"/>
              </a:rPr>
              <a:t>C</a:t>
            </a:r>
            <a:r>
              <a:rPr lang="en-NL" sz="1400" dirty="0">
                <a:latin typeface="Arial" panose="020B0604020202020204" pitchFamily="34" charset="0"/>
                <a:ea typeface="MS PGothic" pitchFamily="34" charset="-128"/>
                <a:cs typeface="Arial" panose="020B0604020202020204" pitchFamily="34" charset="0"/>
              </a:rPr>
              <a:t>ontractor </a:t>
            </a:r>
          </a:p>
          <a:p>
            <a:pPr algn="l"/>
            <a:r>
              <a:rPr lang="en-NL" sz="1400" dirty="0">
                <a:latin typeface="Arial" panose="020B0604020202020204" pitchFamily="34" charset="0"/>
                <a:ea typeface="MS PGothic" pitchFamily="34" charset="-128"/>
                <a:cs typeface="Arial" panose="020B0604020202020204" pitchFamily="34" charset="0"/>
              </a:rPr>
              <a:t>margin</a:t>
            </a:r>
          </a:p>
        </p:txBody>
      </p:sp>
      <p:cxnSp>
        <p:nvCxnSpPr>
          <p:cNvPr id="52" name="Straight Arrow Connector 51">
            <a:extLst>
              <a:ext uri="{FF2B5EF4-FFF2-40B4-BE49-F238E27FC236}">
                <a16:creationId xmlns:a16="http://schemas.microsoft.com/office/drawing/2014/main" id="{B90C4144-7530-2F96-6127-2E8EA90FCFE2}"/>
              </a:ext>
            </a:extLst>
          </p:cNvPr>
          <p:cNvCxnSpPr>
            <a:cxnSpLocks/>
          </p:cNvCxnSpPr>
          <p:nvPr/>
        </p:nvCxnSpPr>
        <p:spPr>
          <a:xfrm flipV="1">
            <a:off x="3228021" y="2163259"/>
            <a:ext cx="0" cy="445416"/>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BF26AFC-1CC3-F536-613E-590149189BF0}"/>
              </a:ext>
            </a:extLst>
          </p:cNvPr>
          <p:cNvSpPr txBox="1"/>
          <p:nvPr/>
        </p:nvSpPr>
        <p:spPr>
          <a:xfrm>
            <a:off x="2183489" y="2093034"/>
            <a:ext cx="1010213" cy="523220"/>
          </a:xfrm>
          <a:prstGeom prst="rect">
            <a:avLst/>
          </a:prstGeom>
          <a:noFill/>
        </p:spPr>
        <p:txBody>
          <a:bodyPr wrap="none" rtlCol="0">
            <a:spAutoFit/>
          </a:bodyPr>
          <a:lstStyle/>
          <a:p>
            <a:pPr algn="l"/>
            <a:r>
              <a:rPr lang="en-US" sz="1400" dirty="0">
                <a:latin typeface="Arial" panose="020B0604020202020204" pitchFamily="34" charset="0"/>
                <a:ea typeface="MS PGothic" pitchFamily="34" charset="-128"/>
                <a:cs typeface="Arial" panose="020B0604020202020204" pitchFamily="34" charset="0"/>
              </a:rPr>
              <a:t>Customer </a:t>
            </a:r>
          </a:p>
          <a:p>
            <a:pPr algn="l"/>
            <a:r>
              <a:rPr lang="en-US" sz="1400" dirty="0">
                <a:latin typeface="Arial" panose="020B0604020202020204" pitchFamily="34" charset="0"/>
                <a:ea typeface="MS PGothic" pitchFamily="34" charset="-128"/>
                <a:cs typeface="Arial" panose="020B0604020202020204" pitchFamily="34" charset="0"/>
              </a:rPr>
              <a:t>reserve</a:t>
            </a:r>
            <a:endParaRPr lang="en-NL" sz="1400" dirty="0">
              <a:latin typeface="Arial" panose="020B0604020202020204" pitchFamily="34" charset="0"/>
              <a:ea typeface="MS PGothic" pitchFamily="34" charset="-128"/>
              <a:cs typeface="Arial" panose="020B0604020202020204" pitchFamily="34" charset="0"/>
            </a:endParaRPr>
          </a:p>
        </p:txBody>
      </p:sp>
      <p:cxnSp>
        <p:nvCxnSpPr>
          <p:cNvPr id="57" name="Straight Arrow Connector 56">
            <a:extLst>
              <a:ext uri="{FF2B5EF4-FFF2-40B4-BE49-F238E27FC236}">
                <a16:creationId xmlns:a16="http://schemas.microsoft.com/office/drawing/2014/main" id="{814FE84B-B301-C0CE-E225-1D40D785E1EE}"/>
              </a:ext>
            </a:extLst>
          </p:cNvPr>
          <p:cNvCxnSpPr>
            <a:cxnSpLocks/>
          </p:cNvCxnSpPr>
          <p:nvPr/>
        </p:nvCxnSpPr>
        <p:spPr>
          <a:xfrm flipH="1" flipV="1">
            <a:off x="5874330" y="2909452"/>
            <a:ext cx="335289" cy="43641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8DA4AD4-2C88-DCEC-5FB2-62B76725341B}"/>
              </a:ext>
            </a:extLst>
          </p:cNvPr>
          <p:cNvSpPr txBox="1"/>
          <p:nvPr/>
        </p:nvSpPr>
        <p:spPr>
          <a:xfrm>
            <a:off x="6211013" y="3324415"/>
            <a:ext cx="1398140" cy="307777"/>
          </a:xfrm>
          <a:prstGeom prst="rect">
            <a:avLst/>
          </a:prstGeom>
          <a:noFill/>
        </p:spPr>
        <p:txBody>
          <a:bodyPr wrap="none" rtlCol="0">
            <a:spAutoFit/>
          </a:bodyPr>
          <a:lstStyle/>
          <a:p>
            <a:pPr algn="l"/>
            <a:r>
              <a:rPr lang="en-US" sz="1400" dirty="0">
                <a:latin typeface="Arial" panose="020B0604020202020204" pitchFamily="34" charset="0"/>
                <a:ea typeface="MS PGothic" pitchFamily="34" charset="-128"/>
                <a:cs typeface="Arial" panose="020B0604020202020204" pitchFamily="34" charset="0"/>
              </a:rPr>
              <a:t>predicted mass</a:t>
            </a:r>
            <a:endParaRPr lang="en-NL" sz="1400" dirty="0">
              <a:latin typeface="Arial" panose="020B0604020202020204" pitchFamily="34" charset="0"/>
              <a:ea typeface="MS PGothic" pitchFamily="34" charset="-128"/>
              <a:cs typeface="Arial" panose="020B0604020202020204" pitchFamily="34" charset="0"/>
            </a:endParaRPr>
          </a:p>
        </p:txBody>
      </p:sp>
      <p:cxnSp>
        <p:nvCxnSpPr>
          <p:cNvPr id="59" name="Straight Arrow Connector 58">
            <a:extLst>
              <a:ext uri="{FF2B5EF4-FFF2-40B4-BE49-F238E27FC236}">
                <a16:creationId xmlns:a16="http://schemas.microsoft.com/office/drawing/2014/main" id="{0DE9AA9D-8B71-A9D2-9E2F-C00A64F803EA}"/>
              </a:ext>
            </a:extLst>
          </p:cNvPr>
          <p:cNvCxnSpPr>
            <a:cxnSpLocks/>
          </p:cNvCxnSpPr>
          <p:nvPr/>
        </p:nvCxnSpPr>
        <p:spPr>
          <a:xfrm flipH="1" flipV="1">
            <a:off x="3970468" y="3217229"/>
            <a:ext cx="335289" cy="43641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8152EFB-59CA-673D-DAF1-76FC358D783C}"/>
              </a:ext>
            </a:extLst>
          </p:cNvPr>
          <p:cNvSpPr txBox="1"/>
          <p:nvPr/>
        </p:nvSpPr>
        <p:spPr>
          <a:xfrm>
            <a:off x="4307151" y="3632192"/>
            <a:ext cx="1140056" cy="307777"/>
          </a:xfrm>
          <a:prstGeom prst="rect">
            <a:avLst/>
          </a:prstGeom>
          <a:noFill/>
        </p:spPr>
        <p:txBody>
          <a:bodyPr wrap="none" rtlCol="0">
            <a:spAutoFit/>
          </a:bodyPr>
          <a:lstStyle/>
          <a:p>
            <a:pPr algn="l"/>
            <a:r>
              <a:rPr lang="en-US" sz="1400" dirty="0">
                <a:latin typeface="Arial" panose="020B0604020202020204" pitchFamily="34" charset="0"/>
                <a:ea typeface="MS PGothic" pitchFamily="34" charset="-128"/>
                <a:cs typeface="Arial" panose="020B0604020202020204" pitchFamily="34" charset="0"/>
              </a:rPr>
              <a:t>actual mass</a:t>
            </a:r>
            <a:endParaRPr lang="en-NL" sz="1400" dirty="0">
              <a:latin typeface="Arial" panose="020B0604020202020204" pitchFamily="34" charset="0"/>
              <a:ea typeface="MS PGothic" pitchFamily="34" charset="-128"/>
              <a:cs typeface="Arial" panose="020B0604020202020204" pitchFamily="34" charset="0"/>
            </a:endParaRPr>
          </a:p>
        </p:txBody>
      </p:sp>
      <p:cxnSp>
        <p:nvCxnSpPr>
          <p:cNvPr id="62" name="Straight Arrow Connector 61">
            <a:extLst>
              <a:ext uri="{FF2B5EF4-FFF2-40B4-BE49-F238E27FC236}">
                <a16:creationId xmlns:a16="http://schemas.microsoft.com/office/drawing/2014/main" id="{E39278B3-40BF-84EF-BCF6-3830CD950A65}"/>
              </a:ext>
            </a:extLst>
          </p:cNvPr>
          <p:cNvCxnSpPr/>
          <p:nvPr/>
        </p:nvCxnSpPr>
        <p:spPr>
          <a:xfrm flipV="1">
            <a:off x="1856510" y="1551709"/>
            <a:ext cx="0" cy="4152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8BA77DA-CEC9-74C3-2E69-192C95915A43}"/>
              </a:ext>
            </a:extLst>
          </p:cNvPr>
          <p:cNvCxnSpPr>
            <a:cxnSpLocks/>
          </p:cNvCxnSpPr>
          <p:nvPr/>
        </p:nvCxnSpPr>
        <p:spPr>
          <a:xfrm>
            <a:off x="1847786" y="5704608"/>
            <a:ext cx="81464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3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9D4DA-2276-45C1-FBA4-574E240D7B0D}"/>
              </a:ext>
            </a:extLst>
          </p:cNvPr>
          <p:cNvSpPr>
            <a:spLocks noGrp="1"/>
          </p:cNvSpPr>
          <p:nvPr>
            <p:ph idx="1"/>
          </p:nvPr>
        </p:nvSpPr>
        <p:spPr>
          <a:xfrm>
            <a:off x="230269" y="923759"/>
            <a:ext cx="11764800" cy="5328000"/>
          </a:xfrm>
        </p:spPr>
        <p:txBody>
          <a:bodyPr/>
          <a:lstStyle/>
          <a:p>
            <a:r>
              <a:rPr lang="en-US" altLang="en-NL" sz="2400" b="1" dirty="0">
                <a:solidFill>
                  <a:schemeClr val="tx2"/>
                </a:solidFill>
              </a:rPr>
              <a:t>Definition Verification:</a:t>
            </a:r>
            <a:br>
              <a:rPr lang="en-US" altLang="en-NL" sz="2400" dirty="0">
                <a:solidFill>
                  <a:schemeClr val="tx2"/>
                </a:solidFill>
              </a:rPr>
            </a:br>
            <a:r>
              <a:rPr lang="en-US" altLang="en-NL" sz="2400" dirty="0">
                <a:solidFill>
                  <a:schemeClr val="tx2"/>
                </a:solidFill>
              </a:rPr>
              <a:t>To establish confidence that the product / service will perform as expected.</a:t>
            </a:r>
          </a:p>
          <a:p>
            <a:endParaRPr lang="en-US" altLang="en-NL" dirty="0">
              <a:solidFill>
                <a:schemeClr val="tx2"/>
              </a:solidFill>
            </a:endParaRPr>
          </a:p>
          <a:p>
            <a:pPr marL="285750" indent="-285750">
              <a:buFont typeface="Wingdings" pitchFamily="2" charset="2"/>
              <a:buChar char="Ø"/>
            </a:pPr>
            <a:r>
              <a:rPr lang="en-US" altLang="en-NL" sz="2400" dirty="0">
                <a:solidFill>
                  <a:schemeClr val="tx2"/>
                </a:solidFill>
              </a:rPr>
              <a:t>4 fundamental methods for verifying a requirement:</a:t>
            </a:r>
          </a:p>
          <a:p>
            <a:pPr marL="1067076" lvl="1" indent="-285750">
              <a:lnSpc>
                <a:spcPct val="100000"/>
              </a:lnSpc>
              <a:spcBef>
                <a:spcPts val="0"/>
              </a:spcBef>
              <a:buClr>
                <a:schemeClr val="tx2"/>
              </a:buClr>
              <a:buFont typeface="Arial" panose="020B0604020202020204" pitchFamily="34" charset="0"/>
              <a:buChar char="•"/>
            </a:pPr>
            <a:r>
              <a:rPr lang="en-US" altLang="en-NL" sz="2400" dirty="0">
                <a:solidFill>
                  <a:schemeClr val="tx2"/>
                </a:solidFill>
              </a:rPr>
              <a:t>Inspection</a:t>
            </a:r>
          </a:p>
          <a:p>
            <a:pPr marL="1067076" lvl="1" indent="-285750">
              <a:lnSpc>
                <a:spcPct val="100000"/>
              </a:lnSpc>
              <a:spcBef>
                <a:spcPts val="0"/>
              </a:spcBef>
              <a:buClr>
                <a:schemeClr val="tx2"/>
              </a:buClr>
              <a:buFont typeface="Arial" panose="020B0604020202020204" pitchFamily="34" charset="0"/>
              <a:buChar char="•"/>
            </a:pPr>
            <a:r>
              <a:rPr lang="en-US" altLang="en-NL" sz="2400" dirty="0">
                <a:solidFill>
                  <a:schemeClr val="tx2"/>
                </a:solidFill>
              </a:rPr>
              <a:t>Analysis</a:t>
            </a:r>
          </a:p>
          <a:p>
            <a:pPr marL="1067076" lvl="1" indent="-285750">
              <a:lnSpc>
                <a:spcPct val="100000"/>
              </a:lnSpc>
              <a:spcBef>
                <a:spcPts val="0"/>
              </a:spcBef>
              <a:buClr>
                <a:schemeClr val="tx2"/>
              </a:buClr>
              <a:buFont typeface="Arial" panose="020B0604020202020204" pitchFamily="34" charset="0"/>
              <a:buChar char="•"/>
            </a:pPr>
            <a:r>
              <a:rPr lang="en-US" altLang="en-NL" sz="2400" dirty="0">
                <a:solidFill>
                  <a:schemeClr val="tx2"/>
                </a:solidFill>
              </a:rPr>
              <a:t>Review of Design</a:t>
            </a:r>
          </a:p>
          <a:p>
            <a:pPr marL="1067076" lvl="1" indent="-285750">
              <a:lnSpc>
                <a:spcPct val="100000"/>
              </a:lnSpc>
              <a:spcBef>
                <a:spcPts val="0"/>
              </a:spcBef>
              <a:buClr>
                <a:schemeClr val="tx2"/>
              </a:buClr>
              <a:buFont typeface="Arial" panose="020B0604020202020204" pitchFamily="34" charset="0"/>
              <a:buChar char="•"/>
            </a:pPr>
            <a:r>
              <a:rPr lang="en-US" altLang="en-NL" sz="2400" dirty="0">
                <a:solidFill>
                  <a:schemeClr val="tx2"/>
                </a:solidFill>
              </a:rPr>
              <a:t>Test</a:t>
            </a:r>
          </a:p>
          <a:p>
            <a:pPr marL="342900" indent="-342900">
              <a:buClr>
                <a:schemeClr val="tx2"/>
              </a:buClr>
              <a:buFont typeface="Wingdings" pitchFamily="2" charset="2"/>
              <a:buChar char="Ø"/>
            </a:pPr>
            <a:r>
              <a:rPr lang="en-US" altLang="en-NL" sz="2400" dirty="0">
                <a:solidFill>
                  <a:schemeClr val="tx2"/>
                </a:solidFill>
              </a:rPr>
              <a:t>The Verification Control Document (VCD) helps to systematically monitor and check the level of compliance with the requirements and follows the verification of those requirements through the design and test life cycle and is therefore a key tool for project management and risk control.  </a:t>
            </a:r>
          </a:p>
          <a:p>
            <a:endParaRPr lang="en-NL" dirty="0"/>
          </a:p>
        </p:txBody>
      </p:sp>
      <p:sp>
        <p:nvSpPr>
          <p:cNvPr id="4" name="Title 1">
            <a:extLst>
              <a:ext uri="{FF2B5EF4-FFF2-40B4-BE49-F238E27FC236}">
                <a16:creationId xmlns:a16="http://schemas.microsoft.com/office/drawing/2014/main" id="{E2FA4D26-884B-2B95-4123-ABB9B64B2EEC}"/>
              </a:ext>
            </a:extLst>
          </p:cNvPr>
          <p:cNvSpPr>
            <a:spLocks noGrp="1"/>
          </p:cNvSpPr>
          <p:nvPr>
            <p:ph type="title"/>
          </p:nvPr>
        </p:nvSpPr>
        <p:spPr>
          <a:xfrm>
            <a:off x="216000" y="160401"/>
            <a:ext cx="11349924" cy="553998"/>
          </a:xfrm>
        </p:spPr>
        <p:txBody>
          <a:bodyPr/>
          <a:lstStyle/>
          <a:p>
            <a:r>
              <a:rPr lang="en-GB" b="1" dirty="0">
                <a:effectLst/>
                <a:latin typeface="Arial" panose="020B0604020202020204" pitchFamily="34" charset="0"/>
              </a:rPr>
              <a:t>Verification of requirements</a:t>
            </a:r>
            <a:endParaRPr lang="en-GB" dirty="0"/>
          </a:p>
        </p:txBody>
      </p:sp>
    </p:spTree>
    <p:extLst>
      <p:ext uri="{BB962C8B-B14F-4D97-AF65-F5344CB8AC3E}">
        <p14:creationId xmlns:p14="http://schemas.microsoft.com/office/powerpoint/2010/main" val="148843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1349924" cy="553998"/>
          </a:xfrm>
        </p:spPr>
        <p:txBody>
          <a:bodyPr/>
          <a:lstStyle/>
          <a:p>
            <a:r>
              <a:rPr lang="en-GB" b="1" dirty="0">
                <a:effectLst/>
                <a:latin typeface="Arial" panose="020B0604020202020204" pitchFamily="34" charset="0"/>
              </a:rPr>
              <a:t>Verification Control Document</a:t>
            </a:r>
            <a:endParaRPr lang="en-GB" dirty="0"/>
          </a:p>
        </p:txBody>
      </p:sp>
      <p:sp>
        <p:nvSpPr>
          <p:cNvPr id="3" name="TextBox 2">
            <a:extLst>
              <a:ext uri="{FF2B5EF4-FFF2-40B4-BE49-F238E27FC236}">
                <a16:creationId xmlns:a16="http://schemas.microsoft.com/office/drawing/2014/main" id="{6A69D160-5EF5-E9B9-AF91-60FD6E7DD3F0}"/>
              </a:ext>
            </a:extLst>
          </p:cNvPr>
          <p:cNvSpPr txBox="1"/>
          <p:nvPr/>
        </p:nvSpPr>
        <p:spPr bwMode="auto">
          <a:xfrm>
            <a:off x="215999" y="1090420"/>
            <a:ext cx="11790479" cy="90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p>
            <a:pPr eaLnBrk="0" hangingPunct="0">
              <a:lnSpc>
                <a:spcPct val="119000"/>
              </a:lnSpc>
              <a:spcBef>
                <a:spcPct val="20000"/>
              </a:spcBef>
            </a:pPr>
            <a:r>
              <a:rPr lang="en-GB" altLang="en-US" sz="2400" b="1" dirty="0">
                <a:solidFill>
                  <a:schemeClr val="tx2"/>
                </a:solidFill>
                <a:effectLst/>
                <a:latin typeface="+mn-lt"/>
                <a:ea typeface="MS PGothic" pitchFamily="34" charset="-128"/>
              </a:rPr>
              <a:t>Example of a simplified Verification Control Document (VCD) and its evolution throughout the development process</a:t>
            </a:r>
          </a:p>
          <a:p>
            <a:pPr eaLnBrk="0" hangingPunct="0">
              <a:lnSpc>
                <a:spcPct val="119000"/>
              </a:lnSpc>
              <a:spcBef>
                <a:spcPct val="20000"/>
              </a:spcBef>
            </a:pPr>
            <a:endParaRPr lang="en-GB" altLang="en-US" sz="2400" dirty="0">
              <a:solidFill>
                <a:srgbClr val="8197A6"/>
              </a:solidFill>
              <a:effectLst/>
              <a:latin typeface="+mn-lt"/>
              <a:ea typeface="MS PGothic" pitchFamily="34" charset="-128"/>
            </a:endParaRPr>
          </a:p>
        </p:txBody>
      </p:sp>
      <p:graphicFrame>
        <p:nvGraphicFramePr>
          <p:cNvPr id="5" name="Table 4">
            <a:extLst>
              <a:ext uri="{FF2B5EF4-FFF2-40B4-BE49-F238E27FC236}">
                <a16:creationId xmlns:a16="http://schemas.microsoft.com/office/drawing/2014/main" id="{91976C85-3004-01CE-4FA1-718FDD30D0E6}"/>
              </a:ext>
            </a:extLst>
          </p:cNvPr>
          <p:cNvGraphicFramePr>
            <a:graphicFrameLocks noGrp="1"/>
          </p:cNvGraphicFramePr>
          <p:nvPr>
            <p:extLst>
              <p:ext uri="{D42A27DB-BD31-4B8C-83A1-F6EECF244321}">
                <p14:modId xmlns:p14="http://schemas.microsoft.com/office/powerpoint/2010/main" val="2748211702"/>
              </p:ext>
            </p:extLst>
          </p:nvPr>
        </p:nvGraphicFramePr>
        <p:xfrm>
          <a:off x="297944" y="2174684"/>
          <a:ext cx="11708534" cy="2683695"/>
        </p:xfrm>
        <a:graphic>
          <a:graphicData uri="http://schemas.openxmlformats.org/drawingml/2006/table">
            <a:tbl>
              <a:tblPr firstRow="1" bandRow="1">
                <a:noFill/>
                <a:tableStyleId>{5C22544A-7EE6-4342-B048-85BDC9FD1C3A}</a:tableStyleId>
              </a:tblPr>
              <a:tblGrid>
                <a:gridCol w="668769">
                  <a:extLst>
                    <a:ext uri="{9D8B030D-6E8A-4147-A177-3AD203B41FA5}">
                      <a16:colId xmlns:a16="http://schemas.microsoft.com/office/drawing/2014/main" val="4199607865"/>
                    </a:ext>
                  </a:extLst>
                </a:gridCol>
                <a:gridCol w="1504222">
                  <a:extLst>
                    <a:ext uri="{9D8B030D-6E8A-4147-A177-3AD203B41FA5}">
                      <a16:colId xmlns:a16="http://schemas.microsoft.com/office/drawing/2014/main" val="3912412248"/>
                    </a:ext>
                  </a:extLst>
                </a:gridCol>
                <a:gridCol w="910664">
                  <a:extLst>
                    <a:ext uri="{9D8B030D-6E8A-4147-A177-3AD203B41FA5}">
                      <a16:colId xmlns:a16="http://schemas.microsoft.com/office/drawing/2014/main" val="3094591528"/>
                    </a:ext>
                  </a:extLst>
                </a:gridCol>
                <a:gridCol w="1101741">
                  <a:extLst>
                    <a:ext uri="{9D8B030D-6E8A-4147-A177-3AD203B41FA5}">
                      <a16:colId xmlns:a16="http://schemas.microsoft.com/office/drawing/2014/main" val="1678489379"/>
                    </a:ext>
                  </a:extLst>
                </a:gridCol>
                <a:gridCol w="1996141">
                  <a:extLst>
                    <a:ext uri="{9D8B030D-6E8A-4147-A177-3AD203B41FA5}">
                      <a16:colId xmlns:a16="http://schemas.microsoft.com/office/drawing/2014/main" val="4016556380"/>
                    </a:ext>
                  </a:extLst>
                </a:gridCol>
                <a:gridCol w="2418950">
                  <a:extLst>
                    <a:ext uri="{9D8B030D-6E8A-4147-A177-3AD203B41FA5}">
                      <a16:colId xmlns:a16="http://schemas.microsoft.com/office/drawing/2014/main" val="3178188838"/>
                    </a:ext>
                  </a:extLst>
                </a:gridCol>
                <a:gridCol w="1953455">
                  <a:extLst>
                    <a:ext uri="{9D8B030D-6E8A-4147-A177-3AD203B41FA5}">
                      <a16:colId xmlns:a16="http://schemas.microsoft.com/office/drawing/2014/main" val="1387705169"/>
                    </a:ext>
                  </a:extLst>
                </a:gridCol>
                <a:gridCol w="1154592">
                  <a:extLst>
                    <a:ext uri="{9D8B030D-6E8A-4147-A177-3AD203B41FA5}">
                      <a16:colId xmlns:a16="http://schemas.microsoft.com/office/drawing/2014/main" val="423156608"/>
                    </a:ext>
                  </a:extLst>
                </a:gridCol>
              </a:tblGrid>
              <a:tr h="577192">
                <a:tc>
                  <a:txBody>
                    <a:bodyPr/>
                    <a:lstStyle/>
                    <a:p>
                      <a:pPr algn="l" fontAlgn="b"/>
                      <a:r>
                        <a:rPr lang="en-GB" sz="1400" b="1" u="none" strike="noStrike" cap="none" spc="0" dirty="0">
                          <a:solidFill>
                            <a:schemeClr val="tx1"/>
                          </a:solidFill>
                          <a:effectLst/>
                        </a:rPr>
                        <a:t>Req. #</a:t>
                      </a:r>
                      <a:endParaRPr lang="en-GB" sz="1400" b="1" i="0" u="none" strike="noStrike" cap="none" spc="0" dirty="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l" fontAlgn="b"/>
                      <a:r>
                        <a:rPr lang="en-GB" sz="1400" b="1" u="none" strike="noStrike" cap="none" spc="0">
                          <a:solidFill>
                            <a:schemeClr val="tx1"/>
                          </a:solidFill>
                          <a:effectLst/>
                        </a:rPr>
                        <a:t>Requirement</a:t>
                      </a:r>
                      <a:endParaRPr lang="en-GB" sz="1400" b="1" i="0" u="none" strike="noStrike" cap="none" spc="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ctr" fontAlgn="b"/>
                      <a:r>
                        <a:rPr lang="en-GB" sz="1400" b="1" u="none" strike="noStrike" cap="none" spc="0">
                          <a:solidFill>
                            <a:schemeClr val="tx1"/>
                          </a:solidFill>
                          <a:effectLst/>
                        </a:rPr>
                        <a:t>Expected value</a:t>
                      </a:r>
                      <a:endParaRPr lang="en-GB" sz="1400" b="1" i="0" u="none" strike="noStrike" cap="none" spc="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l" fontAlgn="b"/>
                      <a:r>
                        <a:rPr lang="en-GB" sz="1400" b="1" u="none" strike="noStrike" cap="none" spc="0">
                          <a:solidFill>
                            <a:schemeClr val="tx1"/>
                          </a:solidFill>
                          <a:effectLst/>
                        </a:rPr>
                        <a:t>Compliance</a:t>
                      </a:r>
                      <a:endParaRPr lang="en-GB" sz="1400" b="1" i="0" u="none" strike="noStrike" cap="none" spc="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l" fontAlgn="b"/>
                      <a:r>
                        <a:rPr lang="en-GB" sz="1400" b="1" u="none" strike="noStrike" cap="none" spc="0">
                          <a:solidFill>
                            <a:schemeClr val="tx1"/>
                          </a:solidFill>
                          <a:effectLst/>
                        </a:rPr>
                        <a:t>Compliance notes</a:t>
                      </a:r>
                      <a:endParaRPr lang="en-GB" sz="1400" b="1" i="0" u="none" strike="noStrike" cap="none" spc="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ctr" fontAlgn="b"/>
                      <a:r>
                        <a:rPr lang="en-GB" sz="1400" b="1" u="none" strike="noStrike" cap="none" spc="0" dirty="0">
                          <a:solidFill>
                            <a:schemeClr val="tx1"/>
                          </a:solidFill>
                          <a:effectLst/>
                        </a:rPr>
                        <a:t>Analysis/ Inspection Reference</a:t>
                      </a:r>
                      <a:endParaRPr lang="en-GB" sz="1400" b="1" i="0" u="none" strike="noStrike" cap="none" spc="0" dirty="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l" fontAlgn="b"/>
                      <a:r>
                        <a:rPr lang="en-GB" sz="1400" b="1" u="none" strike="noStrike" cap="none" spc="0">
                          <a:solidFill>
                            <a:schemeClr val="tx1"/>
                          </a:solidFill>
                          <a:effectLst/>
                        </a:rPr>
                        <a:t>Test Plan Reference</a:t>
                      </a:r>
                      <a:endParaRPr lang="en-GB" sz="1400" b="1" i="0" u="none" strike="noStrike" cap="none" spc="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tc>
                  <a:txBody>
                    <a:bodyPr/>
                    <a:lstStyle/>
                    <a:p>
                      <a:pPr algn="l" fontAlgn="b"/>
                      <a:r>
                        <a:rPr lang="en-GB" sz="1400" b="1" u="none" strike="noStrike" cap="none" spc="0">
                          <a:solidFill>
                            <a:schemeClr val="tx1"/>
                          </a:solidFill>
                          <a:effectLst/>
                        </a:rPr>
                        <a:t>Test Report Reference</a:t>
                      </a:r>
                      <a:endParaRPr lang="en-GB" sz="1400" b="1" i="0" u="none" strike="noStrike" cap="none" spc="0">
                        <a:solidFill>
                          <a:schemeClr val="tx1"/>
                        </a:solidFill>
                        <a:effectLst/>
                        <a:latin typeface="Calibri" panose="020F0502020204030204" pitchFamily="34" charset="0"/>
                      </a:endParaRPr>
                    </a:p>
                  </a:txBody>
                  <a:tcPr marL="0" marR="29023" marT="11609" marB="87070" anchor="b">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748471934"/>
                  </a:ext>
                </a:extLst>
              </a:tr>
              <a:tr h="577192">
                <a:tc>
                  <a:txBody>
                    <a:bodyPr/>
                    <a:lstStyle/>
                    <a:p>
                      <a:pPr algn="l" fontAlgn="b"/>
                      <a:r>
                        <a:rPr lang="en-GB" sz="1400" u="none" strike="noStrike" cap="none" spc="0">
                          <a:solidFill>
                            <a:schemeClr val="tx1"/>
                          </a:solidFill>
                          <a:effectLst/>
                        </a:rPr>
                        <a:t>Phy1</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GB" sz="1400" u="none" strike="noStrike" cap="none" spc="0">
                          <a:solidFill>
                            <a:schemeClr val="tx1"/>
                          </a:solidFill>
                          <a:effectLst/>
                        </a:rPr>
                        <a:t>The mass shall be less than 2.0Kg</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GB" sz="1400" u="none" strike="noStrike" cap="none" spc="0">
                          <a:solidFill>
                            <a:schemeClr val="tx1"/>
                          </a:solidFill>
                          <a:effectLst/>
                        </a:rPr>
                        <a:t>1.95Kg</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GB" sz="1400" u="none" strike="noStrike" cap="none" spc="0">
                          <a:solidFill>
                            <a:schemeClr val="tx1"/>
                          </a:solidFill>
                          <a:effectLst/>
                        </a:rPr>
                        <a:t>C</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GB" sz="1400" u="none" strike="noStrike" cap="none" spc="0">
                          <a:solidFill>
                            <a:schemeClr val="tx1"/>
                          </a:solidFill>
                          <a:effectLst/>
                        </a:rPr>
                        <a:t>Expected value includes 30% maturity margin</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GB" sz="1400" u="none" strike="noStrike" cap="none" spc="0">
                          <a:solidFill>
                            <a:schemeClr val="tx1"/>
                          </a:solidFill>
                          <a:effectLst/>
                        </a:rPr>
                        <a:t>Design Report Issue 1.0, Table 2.4 - Mass budget</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NL" sz="1400" u="none" strike="noStrike" cap="none" spc="0">
                          <a:solidFill>
                            <a:schemeClr val="tx1"/>
                          </a:solidFill>
                          <a:effectLst/>
                        </a:rPr>
                        <a:t> </a:t>
                      </a:r>
                      <a:endParaRPr lang="en-NL"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fontAlgn="b"/>
                      <a:r>
                        <a:rPr lang="en-NL" sz="1400" u="none" strike="noStrike" cap="none" spc="0">
                          <a:solidFill>
                            <a:schemeClr val="tx1"/>
                          </a:solidFill>
                          <a:effectLst/>
                        </a:rPr>
                        <a:t> </a:t>
                      </a:r>
                      <a:endParaRPr lang="en-NL"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654565672"/>
                  </a:ext>
                </a:extLst>
              </a:tr>
              <a:tr h="577192">
                <a:tc>
                  <a:txBody>
                    <a:bodyPr/>
                    <a:lstStyle/>
                    <a:p>
                      <a:pPr algn="l" fontAlgn="b"/>
                      <a:r>
                        <a:rPr lang="en-GB" sz="1400" u="none" strike="noStrike" cap="none" spc="0">
                          <a:solidFill>
                            <a:schemeClr val="tx1"/>
                          </a:solidFill>
                          <a:effectLst/>
                        </a:rPr>
                        <a:t>Phy1</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GB" sz="1400" u="none" strike="noStrike" cap="none" spc="0">
                          <a:solidFill>
                            <a:schemeClr val="tx1"/>
                          </a:solidFill>
                          <a:effectLst/>
                        </a:rPr>
                        <a:t>The mass shall be less than 2.0Kg</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GB" sz="1400" u="none" strike="noStrike" cap="none" spc="0">
                          <a:solidFill>
                            <a:schemeClr val="tx1"/>
                          </a:solidFill>
                          <a:effectLst/>
                        </a:rPr>
                        <a:t>1.99Kg</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GB" sz="1400" u="none" strike="noStrike" cap="none" spc="0">
                          <a:solidFill>
                            <a:schemeClr val="tx1"/>
                          </a:solidFill>
                          <a:effectLst/>
                        </a:rPr>
                        <a:t>C</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GB" sz="1400" u="none" strike="noStrike" cap="none" spc="0">
                          <a:solidFill>
                            <a:schemeClr val="tx1"/>
                          </a:solidFill>
                          <a:effectLst/>
                        </a:rPr>
                        <a:t>Expected value includes 20% maturity margin</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GB" sz="1400" u="none" strike="noStrike" cap="none" spc="0">
                          <a:solidFill>
                            <a:schemeClr val="tx1"/>
                          </a:solidFill>
                          <a:effectLst/>
                        </a:rPr>
                        <a:t>Design Report Issue 2.0, Table 2.4 - Mass budget</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GB" sz="1400" u="none" strike="noStrike" cap="none" spc="0">
                          <a:solidFill>
                            <a:schemeClr val="tx1"/>
                          </a:solidFill>
                          <a:effectLst/>
                        </a:rPr>
                        <a:t>Physical Test Plan Issue 1.0, Section 3.0</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NL" sz="1400" u="none" strike="noStrike" cap="none" spc="0">
                          <a:solidFill>
                            <a:schemeClr val="tx1"/>
                          </a:solidFill>
                          <a:effectLst/>
                        </a:rPr>
                        <a:t> </a:t>
                      </a:r>
                      <a:endParaRPr lang="en-NL"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74944276"/>
                  </a:ext>
                </a:extLst>
              </a:tr>
              <a:tr h="931297">
                <a:tc>
                  <a:txBody>
                    <a:bodyPr/>
                    <a:lstStyle/>
                    <a:p>
                      <a:pPr algn="l" fontAlgn="b"/>
                      <a:r>
                        <a:rPr lang="en-GB" sz="1400" u="none" strike="noStrike" cap="none" spc="0">
                          <a:solidFill>
                            <a:schemeClr val="tx1"/>
                          </a:solidFill>
                          <a:effectLst/>
                        </a:rPr>
                        <a:t>Phy1</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dirty="0">
                          <a:solidFill>
                            <a:schemeClr val="tx1"/>
                          </a:solidFill>
                          <a:effectLst/>
                        </a:rPr>
                        <a:t>The mass shall be less than 2.0Kg</a:t>
                      </a:r>
                      <a:endParaRPr lang="en-GB" sz="1400" b="0" i="0" u="none" strike="noStrike" cap="none" spc="0" dirty="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a:solidFill>
                            <a:schemeClr val="tx1"/>
                          </a:solidFill>
                          <a:effectLst/>
                        </a:rPr>
                        <a:t>2.01Kg</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a:solidFill>
                            <a:schemeClr val="tx1"/>
                          </a:solidFill>
                          <a:effectLst/>
                        </a:rPr>
                        <a:t>PC</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a:solidFill>
                            <a:schemeClr val="tx1"/>
                          </a:solidFill>
                          <a:effectLst/>
                        </a:rPr>
                        <a:t>Measured Value, request for deviation submitted, see NCR 001</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a:solidFill>
                            <a:schemeClr val="tx1"/>
                          </a:solidFill>
                          <a:effectLst/>
                        </a:rPr>
                        <a:t>Design Report Issue 2.0, Table 2.4 - Mass budget</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a:solidFill>
                            <a:schemeClr val="tx1"/>
                          </a:solidFill>
                          <a:effectLst/>
                        </a:rPr>
                        <a:t>Physical Test Plan Issue 1.0, Section 3.0</a:t>
                      </a:r>
                      <a:endParaRPr lang="en-GB" sz="1400" b="0" i="0" u="none" strike="noStrike" cap="none" spc="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GB" sz="1400" u="none" strike="noStrike" cap="none" spc="0" dirty="0">
                          <a:solidFill>
                            <a:schemeClr val="tx1"/>
                          </a:solidFill>
                          <a:effectLst/>
                        </a:rPr>
                        <a:t>Physical Test Report Issue 1.0, Section 3.1</a:t>
                      </a:r>
                      <a:endParaRPr lang="en-GB" sz="1400" b="0" i="0" u="none" strike="noStrike" cap="none" spc="0" dirty="0">
                        <a:solidFill>
                          <a:schemeClr val="tx1"/>
                        </a:solidFill>
                        <a:effectLst/>
                        <a:latin typeface="Calibri" panose="020F0502020204030204" pitchFamily="34" charset="0"/>
                      </a:endParaRPr>
                    </a:p>
                  </a:txBody>
                  <a:tcPr marL="0" marR="29023" marT="11609" marB="8707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59333464"/>
                  </a:ext>
                </a:extLst>
              </a:tr>
            </a:tbl>
          </a:graphicData>
        </a:graphic>
      </p:graphicFrame>
      <p:sp>
        <p:nvSpPr>
          <p:cNvPr id="7" name="TextBox 6">
            <a:extLst>
              <a:ext uri="{FF2B5EF4-FFF2-40B4-BE49-F238E27FC236}">
                <a16:creationId xmlns:a16="http://schemas.microsoft.com/office/drawing/2014/main" id="{ABEA4EEA-CC9D-3A75-68F7-B46E91F01464}"/>
              </a:ext>
            </a:extLst>
          </p:cNvPr>
          <p:cNvSpPr txBox="1"/>
          <p:nvPr/>
        </p:nvSpPr>
        <p:spPr>
          <a:xfrm>
            <a:off x="297944" y="5301266"/>
            <a:ext cx="11708534" cy="646331"/>
          </a:xfrm>
          <a:prstGeom prst="rect">
            <a:avLst/>
          </a:prstGeom>
          <a:noFill/>
        </p:spPr>
        <p:txBody>
          <a:bodyPr wrap="square">
            <a:spAutoFit/>
          </a:bodyPr>
          <a:lstStyle/>
          <a:p>
            <a:pPr algn="l"/>
            <a:r>
              <a:rPr lang="en-GB" dirty="0">
                <a:latin typeface="Arial" panose="020B0604020202020204" pitchFamily="34" charset="0"/>
                <a:ea typeface="MS PGothic" pitchFamily="34" charset="-128"/>
                <a:cs typeface="Arial" panose="020B0604020202020204" pitchFamily="34" charset="0"/>
              </a:rPr>
              <a:t>Each of the above lines corresponds to a project review, i.e. the VCD shall be presented and updated at each review for each requirement!</a:t>
            </a:r>
          </a:p>
        </p:txBody>
      </p:sp>
    </p:spTree>
    <p:extLst>
      <p:ext uri="{BB962C8B-B14F-4D97-AF65-F5344CB8AC3E}">
        <p14:creationId xmlns:p14="http://schemas.microsoft.com/office/powerpoint/2010/main" val="3078232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0" y="160401"/>
            <a:ext cx="11245898" cy="553998"/>
          </a:xfrm>
        </p:spPr>
        <p:txBody>
          <a:bodyPr/>
          <a:lstStyle/>
          <a:p>
            <a:r>
              <a:rPr lang="en-GB" dirty="0"/>
              <a:t>Impact of p</a:t>
            </a:r>
            <a:r>
              <a:rPr lang="en-GB" b="1" dirty="0">
                <a:effectLst/>
                <a:latin typeface="Arial" panose="020B0604020202020204" pitchFamily="34" charset="0"/>
              </a:rPr>
              <a:t>oor requirements</a:t>
            </a:r>
            <a:endParaRPr lang="en-GB" dirty="0"/>
          </a:p>
        </p:txBody>
      </p:sp>
      <p:pic>
        <p:nvPicPr>
          <p:cNvPr id="8" name="Picture 7" descr="A picture containing sky, cloud, smoke, explosion&#10;&#10;Description automatically generated">
            <a:extLst>
              <a:ext uri="{FF2B5EF4-FFF2-40B4-BE49-F238E27FC236}">
                <a16:creationId xmlns:a16="http://schemas.microsoft.com/office/drawing/2014/main" id="{6B412A81-62D0-50EB-3471-631E9A8BA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280" y="880109"/>
            <a:ext cx="3665419" cy="5549425"/>
          </a:xfrm>
          <a:prstGeom prst="rect">
            <a:avLst/>
          </a:prstGeom>
        </p:spPr>
      </p:pic>
      <p:sp>
        <p:nvSpPr>
          <p:cNvPr id="5" name="TextBox 4">
            <a:extLst>
              <a:ext uri="{FF2B5EF4-FFF2-40B4-BE49-F238E27FC236}">
                <a16:creationId xmlns:a16="http://schemas.microsoft.com/office/drawing/2014/main" id="{D71B70AD-9C48-BC11-4FC7-423F8AA228E3}"/>
              </a:ext>
            </a:extLst>
          </p:cNvPr>
          <p:cNvSpPr txBox="1"/>
          <p:nvPr/>
        </p:nvSpPr>
        <p:spPr>
          <a:xfrm>
            <a:off x="166369" y="982717"/>
            <a:ext cx="8397911" cy="2976136"/>
          </a:xfrm>
          <a:prstGeom prst="rect">
            <a:avLst/>
          </a:prstGeom>
          <a:noFill/>
        </p:spPr>
        <p:txBody>
          <a:bodyPr wrap="square" rtlCol="0">
            <a:spAutoFit/>
          </a:bodyPr>
          <a:lstStyle/>
          <a:p>
            <a:pPr marL="0" marR="0" lvl="0" indent="0" algn="l" defTabSz="914400" rtl="0" eaLnBrk="1" fontAlgn="base" latinLnBrk="0" hangingPunct="1">
              <a:lnSpc>
                <a:spcPct val="118000"/>
              </a:lnSpc>
              <a:spcBef>
                <a:spcPts val="576"/>
              </a:spcBef>
              <a:spcAft>
                <a:spcPct val="0"/>
              </a:spcAft>
              <a:buClr>
                <a:srgbClr val="335E6E"/>
              </a:buClr>
              <a:buSzTx/>
              <a:buFontTx/>
              <a:buNone/>
              <a:tabLst/>
              <a:defRPr/>
            </a:pPr>
            <a:r>
              <a:rPr kumimoji="0" lang="en-GB" sz="2400" b="1" i="0" u="none" strike="noStrike" kern="1200" cap="none" spc="0" normalizeH="0" baseline="0" noProof="0" dirty="0">
                <a:ln>
                  <a:noFill/>
                </a:ln>
                <a:solidFill>
                  <a:srgbClr val="335E6E"/>
                </a:solidFill>
                <a:effectLst/>
                <a:uLnTx/>
                <a:uFillTx/>
                <a:latin typeface="Arial" panose="020B0604020202020204"/>
                <a:ea typeface="+mn-ea"/>
                <a:cs typeface="+mn-cs"/>
              </a:rPr>
              <a:t>Poor requirements will lead to:</a:t>
            </a:r>
            <a:endParaRPr kumimoji="0" lang="en-GB" sz="2400" b="0" i="0" u="none" strike="noStrike" kern="1200" cap="none" spc="0" normalizeH="0" baseline="0" noProof="0" dirty="0">
              <a:ln>
                <a:noFill/>
              </a:ln>
              <a:solidFill>
                <a:srgbClr val="335E6E"/>
              </a:solidFill>
              <a:effectLst/>
              <a:uLnTx/>
              <a:uFillTx/>
              <a:latin typeface="Arial" panose="020B0604020202020204"/>
              <a:ea typeface="+mn-ea"/>
              <a:cs typeface="+mn-cs"/>
            </a:endParaRPr>
          </a:p>
          <a:p>
            <a:pPr marL="342900" marR="0" lvl="0" indent="-342900" algn="l" defTabSz="914400" rtl="0" eaLnBrk="1" fontAlgn="base" latinLnBrk="0" hangingPunct="1">
              <a:lnSpc>
                <a:spcPct val="118000"/>
              </a:lnSpc>
              <a:spcBef>
                <a:spcPts val="576"/>
              </a:spcBef>
              <a:spcAft>
                <a:spcPct val="0"/>
              </a:spcAft>
              <a:buClr>
                <a:srgbClr val="335E6E"/>
              </a:buClr>
              <a:buSzTx/>
              <a:buFont typeface="Arial" panose="020B0604020202020204" pitchFamily="34" charset="0"/>
              <a:buChar char="•"/>
              <a:tabLst/>
              <a:defRPr/>
            </a:pPr>
            <a:r>
              <a:rPr lang="en-GB" sz="2400" dirty="0">
                <a:solidFill>
                  <a:srgbClr val="335E6E"/>
                </a:solidFill>
                <a:latin typeface="Arial" panose="020B0604020202020204"/>
              </a:rPr>
              <a:t>n</a:t>
            </a:r>
            <a:r>
              <a:rPr kumimoji="0" lang="en-GB" sz="2400" b="0" i="0" u="none" strike="noStrike" kern="1200" cap="none" spc="0" normalizeH="0" baseline="0" noProof="0" dirty="0">
                <a:ln>
                  <a:noFill/>
                </a:ln>
                <a:solidFill>
                  <a:srgbClr val="335E6E"/>
                </a:solidFill>
                <a:effectLst/>
                <a:uLnTx/>
                <a:uFillTx/>
                <a:latin typeface="Arial" panose="020B0604020202020204"/>
                <a:ea typeface="+mn-ea"/>
                <a:cs typeface="+mn-cs"/>
              </a:rPr>
              <a:t>on-functional, </a:t>
            </a:r>
            <a:r>
              <a:rPr lang="en-GB" sz="2400" dirty="0">
                <a:solidFill>
                  <a:srgbClr val="335E6E"/>
                </a:solidFill>
                <a:latin typeface="Arial" panose="020B0604020202020204"/>
              </a:rPr>
              <a:t>incompatible, non-competitive products or services</a:t>
            </a:r>
          </a:p>
          <a:p>
            <a:pPr marL="342900" marR="0" lvl="0" indent="-342900" algn="l" defTabSz="914400" rtl="0" eaLnBrk="1" fontAlgn="base" latinLnBrk="0" hangingPunct="1">
              <a:lnSpc>
                <a:spcPct val="118000"/>
              </a:lnSpc>
              <a:spcBef>
                <a:spcPts val="576"/>
              </a:spcBef>
              <a:spcAft>
                <a:spcPct val="0"/>
              </a:spcAft>
              <a:buClr>
                <a:srgbClr val="335E6E"/>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35E6E"/>
                </a:solidFill>
                <a:effectLst/>
                <a:uLnTx/>
                <a:uFillTx/>
                <a:latin typeface="Arial" panose="020B0604020202020204"/>
                <a:ea typeface="+mn-ea"/>
                <a:cs typeface="+mn-cs"/>
              </a:rPr>
              <a:t>creep in budget, timeline and resources </a:t>
            </a:r>
          </a:p>
          <a:p>
            <a:pPr marL="342900" marR="0" lvl="0" indent="-342900" algn="l" defTabSz="914400" rtl="0" eaLnBrk="1" fontAlgn="base" latinLnBrk="0" hangingPunct="1">
              <a:lnSpc>
                <a:spcPct val="118000"/>
              </a:lnSpc>
              <a:spcBef>
                <a:spcPts val="576"/>
              </a:spcBef>
              <a:spcAft>
                <a:spcPct val="0"/>
              </a:spcAft>
              <a:buClr>
                <a:srgbClr val="335E6E"/>
              </a:buClr>
              <a:buSzTx/>
              <a:buFont typeface="Arial" panose="020B0604020202020204" pitchFamily="34" charset="0"/>
              <a:buChar char="•"/>
              <a:tabLst/>
              <a:defRPr/>
            </a:pPr>
            <a:r>
              <a:rPr lang="en-GB" sz="2400" dirty="0">
                <a:solidFill>
                  <a:srgbClr val="335E6E"/>
                </a:solidFill>
                <a:latin typeface="Arial" panose="020B0604020202020204"/>
              </a:rPr>
              <a:t>r</a:t>
            </a:r>
            <a:r>
              <a:rPr kumimoji="0" lang="en-GB" sz="2400" b="0" i="0" u="none" strike="noStrike" kern="1200" cap="none" spc="0" normalizeH="0" baseline="0" noProof="0" dirty="0">
                <a:ln>
                  <a:noFill/>
                </a:ln>
                <a:solidFill>
                  <a:srgbClr val="335E6E"/>
                </a:solidFill>
                <a:effectLst/>
                <a:uLnTx/>
                <a:uFillTx/>
                <a:latin typeface="Arial" panose="020B0604020202020204"/>
                <a:ea typeface="+mn-ea"/>
                <a:cs typeface="+mn-cs"/>
              </a:rPr>
              <a:t>e-design, re-work</a:t>
            </a:r>
          </a:p>
          <a:p>
            <a:pPr marL="342900" marR="0" lvl="0" indent="-342900" algn="l" defTabSz="914400" rtl="0" eaLnBrk="1" fontAlgn="base" latinLnBrk="0" hangingPunct="1">
              <a:lnSpc>
                <a:spcPct val="118000"/>
              </a:lnSpc>
              <a:spcBef>
                <a:spcPts val="576"/>
              </a:spcBef>
              <a:spcAft>
                <a:spcPct val="0"/>
              </a:spcAft>
              <a:buClr>
                <a:srgbClr val="335E6E"/>
              </a:buClr>
              <a:buSzTx/>
              <a:buFont typeface="Arial" panose="020B0604020202020204" pitchFamily="34" charset="0"/>
              <a:buChar char="•"/>
              <a:tabLst/>
              <a:defRPr/>
            </a:pPr>
            <a:r>
              <a:rPr lang="en-GB" sz="2400" dirty="0">
                <a:solidFill>
                  <a:srgbClr val="335E6E"/>
                </a:solidFill>
                <a:latin typeface="Arial" panose="020B0604020202020204"/>
              </a:rPr>
              <a:t>loss of (business) opportunities</a:t>
            </a:r>
            <a:endParaRPr kumimoji="0" lang="en-GB" sz="2400" b="0" i="0" u="none" strike="noStrike" kern="1200" cap="none" spc="0" normalizeH="0" baseline="0" noProof="0" dirty="0">
              <a:ln>
                <a:noFill/>
              </a:ln>
              <a:solidFill>
                <a:srgbClr val="335E6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642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0" y="160401"/>
            <a:ext cx="11245898" cy="553998"/>
          </a:xfrm>
        </p:spPr>
        <p:txBody>
          <a:bodyPr/>
          <a:lstStyle/>
          <a:p>
            <a:r>
              <a:rPr lang="en-GB" b="1" dirty="0">
                <a:effectLst/>
                <a:latin typeface="Arial" panose="020B0604020202020204" pitchFamily="34" charset="0"/>
              </a:rPr>
              <a:t>Poor requirements - examples</a:t>
            </a:r>
            <a:endParaRPr lang="en-GB" dirty="0"/>
          </a:p>
        </p:txBody>
      </p:sp>
      <p:sp>
        <p:nvSpPr>
          <p:cNvPr id="4" name="TextBox 3">
            <a:extLst>
              <a:ext uri="{FF2B5EF4-FFF2-40B4-BE49-F238E27FC236}">
                <a16:creationId xmlns:a16="http://schemas.microsoft.com/office/drawing/2014/main" id="{137B9884-F4BA-FF80-F57D-8865ADEE22A3}"/>
              </a:ext>
            </a:extLst>
          </p:cNvPr>
          <p:cNvSpPr txBox="1"/>
          <p:nvPr/>
        </p:nvSpPr>
        <p:spPr>
          <a:xfrm>
            <a:off x="93171" y="1002742"/>
            <a:ext cx="8471109" cy="4401205"/>
          </a:xfrm>
          <a:prstGeom prst="rect">
            <a:avLst/>
          </a:prstGeom>
          <a:noFill/>
        </p:spPr>
        <p:txBody>
          <a:bodyPr wrap="square" rtlCol="0">
            <a:spAutoFit/>
          </a:bodyPr>
          <a:lstStyle/>
          <a:p>
            <a:pPr marL="342900" indent="-342900">
              <a:spcBef>
                <a:spcPts val="0"/>
              </a:spcBef>
              <a:buClr>
                <a:schemeClr val="tx2"/>
              </a:buClr>
              <a:buFont typeface="Arial" panose="020B0604020202020204" pitchFamily="34" charset="0"/>
              <a:buChar char="•"/>
            </a:pPr>
            <a:r>
              <a:rPr lang="en-GB" sz="2000" dirty="0">
                <a:solidFill>
                  <a:schemeClr val="tx2"/>
                </a:solidFill>
                <a:latin typeface="+mn-lt"/>
              </a:rPr>
              <a:t>“The system must have good usability”, “easy to use”, “robust”</a:t>
            </a:r>
          </a:p>
          <a:p>
            <a:pPr lvl="1">
              <a:spcBef>
                <a:spcPts val="0"/>
              </a:spcBef>
              <a:buClr>
                <a:schemeClr val="tx2"/>
              </a:buClr>
            </a:pPr>
            <a:r>
              <a:rPr lang="en-GB" sz="2000" dirty="0">
                <a:solidFill>
                  <a:schemeClr val="accent2">
                    <a:lumMod val="75000"/>
                  </a:schemeClr>
                </a:solidFill>
                <a:latin typeface="+mn-lt"/>
              </a:rPr>
              <a:t>→</a:t>
            </a:r>
            <a:r>
              <a:rPr lang="en-GB" sz="2000" dirty="0">
                <a:solidFill>
                  <a:schemeClr val="tx2"/>
                </a:solidFill>
                <a:latin typeface="+mn-lt"/>
              </a:rPr>
              <a:t> </a:t>
            </a:r>
            <a:r>
              <a:rPr lang="en-GB" sz="2000" dirty="0">
                <a:solidFill>
                  <a:schemeClr val="accent2">
                    <a:lumMod val="75000"/>
                  </a:schemeClr>
                </a:solidFill>
                <a:latin typeface="+mn-lt"/>
              </a:rPr>
              <a:t>difficult / impossible to validate</a:t>
            </a:r>
            <a:endParaRPr lang="en-GB" sz="2000" dirty="0">
              <a:solidFill>
                <a:schemeClr val="tx2"/>
              </a:solidFill>
              <a:latin typeface="+mn-lt"/>
            </a:endParaRPr>
          </a:p>
          <a:p>
            <a:pPr marL="342900" indent="-342900">
              <a:lnSpc>
                <a:spcPct val="150000"/>
              </a:lnSpc>
              <a:spcBef>
                <a:spcPts val="0"/>
              </a:spcBef>
              <a:buClr>
                <a:schemeClr val="tx2"/>
              </a:buClr>
              <a:buFont typeface="Arial" panose="020B0604020202020204" pitchFamily="34" charset="0"/>
              <a:buChar char="•"/>
            </a:pPr>
            <a:r>
              <a:rPr lang="en-GB" sz="2000" dirty="0">
                <a:solidFill>
                  <a:schemeClr val="tx2"/>
                </a:solidFill>
                <a:latin typeface="+mn-lt"/>
              </a:rPr>
              <a:t>“Response time should be less than X seconds”</a:t>
            </a:r>
          </a:p>
          <a:p>
            <a:pPr>
              <a:spcBef>
                <a:spcPts val="0"/>
              </a:spcBef>
              <a:buClr>
                <a:schemeClr val="tx2"/>
              </a:buClr>
            </a:pPr>
            <a:r>
              <a:rPr lang="en-GB" sz="2000" dirty="0">
                <a:solidFill>
                  <a:schemeClr val="tx2"/>
                </a:solidFill>
                <a:latin typeface="+mn-lt"/>
              </a:rPr>
              <a:t>         </a:t>
            </a:r>
            <a:r>
              <a:rPr lang="en-GB" sz="2000" dirty="0">
                <a:solidFill>
                  <a:schemeClr val="accent2">
                    <a:lumMod val="75000"/>
                  </a:schemeClr>
                </a:solidFill>
                <a:latin typeface="+mn-lt"/>
              </a:rPr>
              <a:t>→</a:t>
            </a:r>
            <a:r>
              <a:rPr lang="en-GB" sz="2000" dirty="0">
                <a:solidFill>
                  <a:schemeClr val="tx2"/>
                </a:solidFill>
                <a:latin typeface="+mn-lt"/>
              </a:rPr>
              <a:t> </a:t>
            </a:r>
            <a:r>
              <a:rPr lang="en-GB" sz="2000" dirty="0">
                <a:solidFill>
                  <a:schemeClr val="accent2">
                    <a:lumMod val="75000"/>
                  </a:schemeClr>
                </a:solidFill>
                <a:latin typeface="+mn-lt"/>
              </a:rPr>
              <a:t>ambiguous, as it is open to different interpretation by different</a:t>
            </a:r>
          </a:p>
          <a:p>
            <a:pPr>
              <a:spcBef>
                <a:spcPts val="0"/>
              </a:spcBef>
              <a:buClr>
                <a:schemeClr val="tx2"/>
              </a:buClr>
            </a:pPr>
            <a:r>
              <a:rPr lang="en-GB" sz="2000" dirty="0">
                <a:solidFill>
                  <a:schemeClr val="accent2">
                    <a:lumMod val="75000"/>
                  </a:schemeClr>
                </a:solidFill>
                <a:latin typeface="+mn-lt"/>
              </a:rPr>
              <a:t>             people leading to different results </a:t>
            </a:r>
          </a:p>
          <a:p>
            <a:pPr marL="342900" indent="-342900">
              <a:lnSpc>
                <a:spcPct val="150000"/>
              </a:lnSpc>
              <a:spcBef>
                <a:spcPts val="0"/>
              </a:spcBef>
              <a:buClr>
                <a:schemeClr val="tx2"/>
              </a:buClr>
              <a:buFont typeface="Arial" panose="020B0604020202020204" pitchFamily="34" charset="0"/>
              <a:buChar char="•"/>
            </a:pPr>
            <a:r>
              <a:rPr lang="en-GB" sz="2000" dirty="0">
                <a:solidFill>
                  <a:schemeClr val="tx2"/>
                </a:solidFill>
                <a:latin typeface="+mn-lt"/>
              </a:rPr>
              <a:t>“The system has to be bug-free.”</a:t>
            </a:r>
          </a:p>
          <a:p>
            <a:pPr>
              <a:spcBef>
                <a:spcPts val="0"/>
              </a:spcBef>
              <a:buClr>
                <a:schemeClr val="tx2"/>
              </a:buClr>
            </a:pPr>
            <a:r>
              <a:rPr lang="en-GB" sz="2000" dirty="0">
                <a:solidFill>
                  <a:schemeClr val="accent2">
                    <a:lumMod val="75000"/>
                  </a:schemeClr>
                </a:solidFill>
                <a:latin typeface="+mn-lt"/>
              </a:rPr>
              <a:t>         →</a:t>
            </a:r>
            <a:r>
              <a:rPr lang="en-GB" sz="2000" dirty="0">
                <a:solidFill>
                  <a:schemeClr val="tx2"/>
                </a:solidFill>
                <a:latin typeface="+mn-lt"/>
              </a:rPr>
              <a:t> </a:t>
            </a:r>
            <a:r>
              <a:rPr lang="en-GB" sz="2000" dirty="0">
                <a:solidFill>
                  <a:schemeClr val="accent2">
                    <a:lumMod val="75000"/>
                  </a:schemeClr>
                </a:solidFill>
                <a:latin typeface="+mn-lt"/>
              </a:rPr>
              <a:t>difficult / impossible to meet / guarantee</a:t>
            </a:r>
            <a:endParaRPr lang="en-GB" sz="2000" dirty="0">
              <a:solidFill>
                <a:schemeClr val="tx2"/>
              </a:solidFill>
              <a:latin typeface="+mn-lt"/>
            </a:endParaRPr>
          </a:p>
          <a:p>
            <a:pPr marL="342900" indent="-342900">
              <a:lnSpc>
                <a:spcPct val="150000"/>
              </a:lnSpc>
              <a:spcBef>
                <a:spcPts val="0"/>
              </a:spcBef>
              <a:buClr>
                <a:schemeClr val="tx2"/>
              </a:buClr>
              <a:buFont typeface="Arial" panose="020B0604020202020204" pitchFamily="34" charset="0"/>
              <a:buChar char="•"/>
            </a:pPr>
            <a:r>
              <a:rPr lang="en-GB" sz="2000" dirty="0">
                <a:solidFill>
                  <a:schemeClr val="tx2"/>
                </a:solidFill>
                <a:latin typeface="+mn-lt"/>
              </a:rPr>
              <a:t>“We need to procure XY materials.”</a:t>
            </a:r>
          </a:p>
          <a:p>
            <a:pPr>
              <a:spcBef>
                <a:spcPts val="0"/>
              </a:spcBef>
              <a:buClr>
                <a:schemeClr val="tx2"/>
              </a:buClr>
            </a:pPr>
            <a:r>
              <a:rPr lang="en-GB" sz="2000" dirty="0">
                <a:solidFill>
                  <a:schemeClr val="accent2">
                    <a:lumMod val="75000"/>
                  </a:schemeClr>
                </a:solidFill>
                <a:latin typeface="+mn-lt"/>
              </a:rPr>
              <a:t>         →</a:t>
            </a:r>
            <a:r>
              <a:rPr lang="en-GB" sz="2000" dirty="0">
                <a:solidFill>
                  <a:schemeClr val="tx2"/>
                </a:solidFill>
                <a:latin typeface="+mn-lt"/>
              </a:rPr>
              <a:t> </a:t>
            </a:r>
            <a:r>
              <a:rPr lang="en-GB" sz="2000" dirty="0">
                <a:solidFill>
                  <a:schemeClr val="accent2">
                    <a:lumMod val="75000"/>
                  </a:schemeClr>
                </a:solidFill>
                <a:latin typeface="+mn-lt"/>
              </a:rPr>
              <a:t>this is a pre-requisite, not a technical requirement</a:t>
            </a:r>
            <a:endParaRPr lang="en-GB" sz="2000" dirty="0">
              <a:solidFill>
                <a:schemeClr val="tx2"/>
              </a:solidFill>
              <a:latin typeface="+mn-lt"/>
            </a:endParaRPr>
          </a:p>
          <a:p>
            <a:pPr marL="342900" indent="-342900">
              <a:lnSpc>
                <a:spcPct val="150000"/>
              </a:lnSpc>
              <a:spcBef>
                <a:spcPts val="0"/>
              </a:spcBef>
              <a:buClr>
                <a:schemeClr val="tx2"/>
              </a:buClr>
              <a:buFont typeface="Arial" panose="020B0604020202020204" pitchFamily="34" charset="0"/>
              <a:buChar char="•"/>
            </a:pPr>
            <a:r>
              <a:rPr lang="en-GB" sz="2000" dirty="0">
                <a:solidFill>
                  <a:schemeClr val="tx2"/>
                </a:solidFill>
                <a:latin typeface="+mn-lt"/>
              </a:rPr>
              <a:t>“We will do a market research.”</a:t>
            </a:r>
          </a:p>
          <a:p>
            <a:pPr>
              <a:spcBef>
                <a:spcPts val="0"/>
              </a:spcBef>
              <a:buClr>
                <a:schemeClr val="tx2"/>
              </a:buClr>
            </a:pPr>
            <a:r>
              <a:rPr lang="en-GB" sz="2000" dirty="0">
                <a:solidFill>
                  <a:schemeClr val="accent2">
                    <a:lumMod val="75000"/>
                  </a:schemeClr>
                </a:solidFill>
                <a:latin typeface="+mn-lt"/>
              </a:rPr>
              <a:t>         →</a:t>
            </a:r>
            <a:r>
              <a:rPr lang="en-GB" sz="2000" dirty="0">
                <a:solidFill>
                  <a:schemeClr val="tx2"/>
                </a:solidFill>
                <a:latin typeface="+mn-lt"/>
              </a:rPr>
              <a:t> </a:t>
            </a:r>
            <a:r>
              <a:rPr lang="en-GB" sz="2000" dirty="0">
                <a:solidFill>
                  <a:schemeClr val="accent2">
                    <a:lumMod val="75000"/>
                  </a:schemeClr>
                </a:solidFill>
                <a:latin typeface="+mn-lt"/>
              </a:rPr>
              <a:t>this is programme of work / implementation, not a technical </a:t>
            </a:r>
          </a:p>
          <a:p>
            <a:pPr>
              <a:spcBef>
                <a:spcPts val="0"/>
              </a:spcBef>
              <a:buClr>
                <a:schemeClr val="tx2"/>
              </a:buClr>
            </a:pPr>
            <a:r>
              <a:rPr lang="en-GB" sz="2000" dirty="0">
                <a:solidFill>
                  <a:schemeClr val="accent2">
                    <a:lumMod val="75000"/>
                  </a:schemeClr>
                </a:solidFill>
                <a:latin typeface="+mn-lt"/>
              </a:rPr>
              <a:t>              requirement.</a:t>
            </a:r>
            <a:endParaRPr lang="en-GB" sz="2000" dirty="0">
              <a:solidFill>
                <a:schemeClr val="tx2"/>
              </a:solidFill>
              <a:latin typeface="+mn-lt"/>
            </a:endParaRPr>
          </a:p>
        </p:txBody>
      </p:sp>
      <p:pic>
        <p:nvPicPr>
          <p:cNvPr id="8" name="Picture 7" descr="A picture containing sky, cloud, smoke, explosion&#10;&#10;Description automatically generated">
            <a:extLst>
              <a:ext uri="{FF2B5EF4-FFF2-40B4-BE49-F238E27FC236}">
                <a16:creationId xmlns:a16="http://schemas.microsoft.com/office/drawing/2014/main" id="{6B412A81-62D0-50EB-3471-631E9A8BA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280" y="880109"/>
            <a:ext cx="3665419" cy="5549425"/>
          </a:xfrm>
          <a:prstGeom prst="rect">
            <a:avLst/>
          </a:prstGeom>
        </p:spPr>
      </p:pic>
    </p:spTree>
    <p:extLst>
      <p:ext uri="{BB962C8B-B14F-4D97-AF65-F5344CB8AC3E}">
        <p14:creationId xmlns:p14="http://schemas.microsoft.com/office/powerpoint/2010/main" val="215912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CC8CFF-712E-DF42-B048-0AB2F5D365E0}"/>
              </a:ext>
            </a:extLst>
          </p:cNvPr>
          <p:cNvSpPr txBox="1">
            <a:spLocks/>
          </p:cNvSpPr>
          <p:nvPr/>
        </p:nvSpPr>
        <p:spPr bwMode="auto">
          <a:xfrm>
            <a:off x="220925" y="84591"/>
            <a:ext cx="10108800" cy="55399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lang="en-GB" sz="3000" b="1">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r>
              <a:rPr lang="en-US" kern="0" dirty="0"/>
              <a:t>Some “golden rules”…</a:t>
            </a:r>
          </a:p>
        </p:txBody>
      </p:sp>
      <p:sp>
        <p:nvSpPr>
          <p:cNvPr id="4" name="Content Placeholder 2">
            <a:extLst>
              <a:ext uri="{FF2B5EF4-FFF2-40B4-BE49-F238E27FC236}">
                <a16:creationId xmlns:a16="http://schemas.microsoft.com/office/drawing/2014/main" id="{5FF0F23F-2397-A64E-9D17-9C0A629CB65F}"/>
              </a:ext>
            </a:extLst>
          </p:cNvPr>
          <p:cNvSpPr txBox="1">
            <a:spLocks/>
          </p:cNvSpPr>
          <p:nvPr/>
        </p:nvSpPr>
        <p:spPr bwMode="auto">
          <a:xfrm>
            <a:off x="119837" y="1005308"/>
            <a:ext cx="11884576" cy="4847384"/>
          </a:xfrm>
          <a:prstGeom prst="rect">
            <a:avLst/>
          </a:prstGeom>
          <a:noFill/>
          <a:ln>
            <a:noFill/>
          </a:ln>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342900">
              <a:buClr>
                <a:schemeClr val="tx2"/>
              </a:buClr>
              <a:buFont typeface="Arial" panose="020B0604020202020204" pitchFamily="34" charset="0"/>
              <a:buChar char="•"/>
            </a:pPr>
            <a:r>
              <a:rPr lang="en-GB" sz="2400" dirty="0">
                <a:solidFill>
                  <a:schemeClr val="tx2"/>
                </a:solidFill>
                <a:effectLst/>
                <a:latin typeface="+mn-lt"/>
              </a:rPr>
              <a:t>Remember what requirements are for! </a:t>
            </a:r>
          </a:p>
          <a:p>
            <a:pPr marL="342900">
              <a:buClr>
                <a:schemeClr val="tx2"/>
              </a:buClr>
              <a:buFont typeface="Arial" panose="020B0604020202020204" pitchFamily="34" charset="0"/>
              <a:buChar char="•"/>
            </a:pPr>
            <a:r>
              <a:rPr lang="en-GB" sz="2400" dirty="0">
                <a:solidFill>
                  <a:schemeClr val="tx2"/>
                </a:solidFill>
                <a:latin typeface="+mn-lt"/>
              </a:rPr>
              <a:t>Use the correct terminology (shall).</a:t>
            </a:r>
          </a:p>
          <a:p>
            <a:pPr marL="342900">
              <a:buClr>
                <a:schemeClr val="tx2"/>
              </a:buClr>
              <a:buFont typeface="Arial" panose="020B0604020202020204" pitchFamily="34" charset="0"/>
              <a:buChar char="•"/>
            </a:pPr>
            <a:r>
              <a:rPr lang="en-GB" sz="2400" dirty="0">
                <a:solidFill>
                  <a:schemeClr val="tx2"/>
                </a:solidFill>
                <a:effectLst/>
                <a:latin typeface="+mn-lt"/>
              </a:rPr>
              <a:t>Ensure requirements are complete (covering all areas), justified and verifiable.</a:t>
            </a:r>
          </a:p>
          <a:p>
            <a:pPr marL="342900">
              <a:buClr>
                <a:schemeClr val="tx2"/>
              </a:buClr>
              <a:buFont typeface="Arial" panose="020B0604020202020204" pitchFamily="34" charset="0"/>
              <a:buChar char="•"/>
            </a:pPr>
            <a:r>
              <a:rPr lang="en-GB" sz="2400" dirty="0">
                <a:solidFill>
                  <a:schemeClr val="tx2"/>
                </a:solidFill>
                <a:latin typeface="+mn-lt"/>
              </a:rPr>
              <a:t>Refrain from designing the system or describe the planned flow of work.</a:t>
            </a:r>
          </a:p>
          <a:p>
            <a:pPr marL="342900">
              <a:buClr>
                <a:schemeClr val="tx2"/>
              </a:buClr>
              <a:buFont typeface="Arial" panose="020B0604020202020204" pitchFamily="34" charset="0"/>
              <a:buChar char="•"/>
            </a:pPr>
            <a:r>
              <a:rPr lang="en-GB" sz="2400" dirty="0">
                <a:solidFill>
                  <a:schemeClr val="tx2"/>
                </a:solidFill>
                <a:latin typeface="+mn-lt"/>
              </a:rPr>
              <a:t>The use of “To Be Confirmed / Determined” (TBC / TBD) values should </a:t>
            </a:r>
            <a:r>
              <a:rPr lang="en-GB" sz="2400">
                <a:solidFill>
                  <a:schemeClr val="tx2"/>
                </a:solidFill>
                <a:latin typeface="+mn-lt"/>
              </a:rPr>
              <a:t>be minimized</a:t>
            </a:r>
            <a:r>
              <a:rPr lang="en-GB" sz="2400" dirty="0">
                <a:solidFill>
                  <a:schemeClr val="tx2"/>
                </a:solidFill>
                <a:latin typeface="+mn-lt"/>
              </a:rPr>
              <a:t>. TBC values shall be progressively reduced through the lifecycle of the development activity.</a:t>
            </a:r>
          </a:p>
          <a:p>
            <a:pPr marL="342900">
              <a:buClr>
                <a:schemeClr val="tx2"/>
              </a:buClr>
              <a:buFont typeface="Arial" panose="020B0604020202020204" pitchFamily="34" charset="0"/>
              <a:buChar char="•"/>
            </a:pPr>
            <a:r>
              <a:rPr lang="en-GB" sz="2400" dirty="0">
                <a:solidFill>
                  <a:schemeClr val="tx2"/>
                </a:solidFill>
                <a:latin typeface="+mn-lt"/>
              </a:rPr>
              <a:t>Requirement compliance should be progressively monitored, validated and verified through the design life cycle.  </a:t>
            </a:r>
          </a:p>
          <a:p>
            <a:endParaRPr lang="en-GB" sz="2400" dirty="0">
              <a:solidFill>
                <a:schemeClr val="tx2"/>
              </a:solidFill>
              <a:effectLst/>
              <a:latin typeface="+mn-lt"/>
            </a:endParaRPr>
          </a:p>
          <a:p>
            <a:pPr>
              <a:lnSpc>
                <a:spcPct val="100000"/>
              </a:lnSpc>
              <a:spcBef>
                <a:spcPts val="0"/>
              </a:spcBef>
            </a:pPr>
            <a:endParaRPr lang="en-GB" sz="2400" dirty="0">
              <a:solidFill>
                <a:schemeClr val="tx2"/>
              </a:solidFill>
              <a:effectLst/>
              <a:latin typeface="+mn-lt"/>
            </a:endParaRPr>
          </a:p>
        </p:txBody>
      </p:sp>
    </p:spTree>
    <p:extLst>
      <p:ext uri="{BB962C8B-B14F-4D97-AF65-F5344CB8AC3E}">
        <p14:creationId xmlns:p14="http://schemas.microsoft.com/office/powerpoint/2010/main" val="71408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23" y="5819024"/>
            <a:ext cx="11173091" cy="958596"/>
          </a:xfrm>
        </p:spPr>
        <p:txBody>
          <a:bodyPr/>
          <a:lstStyle/>
          <a:p>
            <a:pPr lvl="0">
              <a:lnSpc>
                <a:spcPct val="150000"/>
              </a:lnSpc>
            </a:pPr>
            <a:br>
              <a:rPr lang="en-NL" sz="2000" b="0" kern="100" dirty="0">
                <a:solidFill>
                  <a:schemeClr val="tx1"/>
                </a:solidFill>
                <a:effectLst/>
                <a:latin typeface="+mn-lt"/>
                <a:ea typeface="Calibri" panose="020F0502020204030204" pitchFamily="34" charset="0"/>
                <a:cs typeface="Times New Roman" panose="02020603050405020304" pitchFamily="18" charset="0"/>
              </a:rPr>
            </a:br>
            <a:endParaRPr lang="en-NL" sz="2000" b="0" kern="100" dirty="0">
              <a:solidFill>
                <a:schemeClr val="tx1"/>
              </a:solidFill>
              <a:effectLst/>
              <a:latin typeface="+mn-lt"/>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5BE81B62-BB26-A05E-1EBD-6A9A1DC93EAE}"/>
              </a:ext>
            </a:extLst>
          </p:cNvPr>
          <p:cNvSpPr txBox="1">
            <a:spLocks/>
          </p:cNvSpPr>
          <p:nvPr/>
        </p:nvSpPr>
        <p:spPr bwMode="auto">
          <a:xfrm>
            <a:off x="205662" y="177114"/>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lang="en-GB" sz="3000" b="1">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r>
              <a:rPr lang="en-GB" kern="0" dirty="0"/>
              <a:t>Contents</a:t>
            </a:r>
          </a:p>
        </p:txBody>
      </p:sp>
      <p:sp>
        <p:nvSpPr>
          <p:cNvPr id="6" name="Content Placeholder 2">
            <a:extLst>
              <a:ext uri="{FF2B5EF4-FFF2-40B4-BE49-F238E27FC236}">
                <a16:creationId xmlns:a16="http://schemas.microsoft.com/office/drawing/2014/main" id="{CE9B9361-C913-DA23-0AF5-64D9DD53A6B1}"/>
              </a:ext>
            </a:extLst>
          </p:cNvPr>
          <p:cNvSpPr>
            <a:spLocks noGrp="1"/>
          </p:cNvSpPr>
          <p:nvPr>
            <p:ph idx="1"/>
          </p:nvPr>
        </p:nvSpPr>
        <p:spPr>
          <a:xfrm>
            <a:off x="205662" y="1224869"/>
            <a:ext cx="11764800" cy="4408261"/>
          </a:xfrm>
        </p:spPr>
        <p:txBody>
          <a:bodyPr/>
          <a:lstStyle/>
          <a:p>
            <a:pPr marL="342900"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Requirements</a:t>
            </a:r>
          </a:p>
          <a:p>
            <a:pPr marL="1124226" lvl="1"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Why we need requirements</a:t>
            </a:r>
          </a:p>
          <a:p>
            <a:pPr marL="1124226" lvl="1"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Definition of requirements </a:t>
            </a:r>
          </a:p>
          <a:p>
            <a:pPr marL="1124226" lvl="1" indent="-342900">
              <a:buClr>
                <a:schemeClr val="tx2"/>
              </a:buClr>
              <a:buFont typeface="Arial" panose="020B0604020202020204" pitchFamily="34" charset="0"/>
              <a:buChar char="•"/>
            </a:pPr>
            <a:r>
              <a:rPr lang="en-GB" sz="2400" dirty="0">
                <a:solidFill>
                  <a:schemeClr val="tx2"/>
                </a:solidFill>
              </a:rPr>
              <a:t>Types of requirements </a:t>
            </a:r>
          </a:p>
          <a:p>
            <a:pPr marL="1124226" lvl="1"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Requirement detail level vs TRL</a:t>
            </a:r>
            <a:endParaRPr lang="en-GB" sz="2400" dirty="0">
              <a:solidFill>
                <a:schemeClr val="tx2"/>
              </a:solidFill>
            </a:endParaRPr>
          </a:p>
          <a:p>
            <a:pPr marL="1124226" lvl="1" indent="-342900">
              <a:buClr>
                <a:schemeClr val="tx2"/>
              </a:buClr>
              <a:buFont typeface="Arial" panose="020B0604020202020204" pitchFamily="34" charset="0"/>
              <a:buChar char="•"/>
            </a:pPr>
            <a:r>
              <a:rPr lang="en-GB" sz="2400" b="0" kern="100" dirty="0">
                <a:solidFill>
                  <a:schemeClr val="tx2"/>
                </a:solidFill>
                <a:effectLst/>
                <a:latin typeface="+mn-lt"/>
                <a:ea typeface="Calibri" panose="020F0502020204030204" pitchFamily="34" charset="0"/>
                <a:cs typeface="Times New Roman" panose="02020603050405020304" pitchFamily="18" charset="0"/>
              </a:rPr>
              <a:t>Requirements / recommendations for formulating technical requirements</a:t>
            </a:r>
          </a:p>
          <a:p>
            <a:pPr marL="342900" indent="-342900">
              <a:buClr>
                <a:schemeClr val="tx2"/>
              </a:buClr>
              <a:buFont typeface="Arial" panose="020B0604020202020204" pitchFamily="34" charset="0"/>
              <a:buChar char="•"/>
            </a:pPr>
            <a:r>
              <a:rPr lang="en-GB" sz="2400" kern="100" dirty="0">
                <a:solidFill>
                  <a:schemeClr val="tx2"/>
                </a:solidFill>
                <a:latin typeface="+mn-lt"/>
                <a:cs typeface="Times New Roman" panose="02020603050405020304" pitchFamily="18" charset="0"/>
              </a:rPr>
              <a:t>Managing and controlling requirements</a:t>
            </a:r>
          </a:p>
          <a:p>
            <a:pPr marL="342900" indent="-342900">
              <a:buClr>
                <a:schemeClr val="tx2"/>
              </a:buClr>
              <a:buFont typeface="Arial" panose="020B0604020202020204" pitchFamily="34" charset="0"/>
              <a:buChar char="•"/>
            </a:pPr>
            <a:r>
              <a:rPr lang="en-GB" sz="2400" kern="100" dirty="0">
                <a:solidFill>
                  <a:schemeClr val="tx2"/>
                </a:solidFill>
                <a:latin typeface="+mn-lt"/>
                <a:cs typeface="Times New Roman" panose="02020603050405020304" pitchFamily="18" charset="0"/>
              </a:rPr>
              <a:t>Some “golden rules”…</a:t>
            </a:r>
          </a:p>
          <a:p>
            <a:pPr marL="342900" indent="-342900">
              <a:buClr>
                <a:schemeClr val="tx2"/>
              </a:buClr>
              <a:buFont typeface="Arial" panose="020B0604020202020204" pitchFamily="34" charset="0"/>
              <a:buChar char="•"/>
            </a:pPr>
            <a:endParaRPr lang="en-GB" sz="2400" b="0" kern="100" dirty="0">
              <a:solidFill>
                <a:schemeClr val="tx2"/>
              </a:solidFill>
              <a:effectLst/>
              <a:latin typeface="+mn-lt"/>
              <a:ea typeface="Calibri" panose="020F0502020204030204" pitchFamily="34" charset="0"/>
              <a:cs typeface="Times New Roman" panose="02020603050405020304" pitchFamily="18" charset="0"/>
            </a:endParaRPr>
          </a:p>
          <a:p>
            <a:pPr>
              <a:buClr>
                <a:schemeClr val="tx2"/>
              </a:buClr>
            </a:pPr>
            <a:endParaRPr lang="en-GB" sz="2400" dirty="0">
              <a:solidFill>
                <a:schemeClr val="tx2"/>
              </a:solidFill>
            </a:endParaRPr>
          </a:p>
          <a:p>
            <a:pPr marL="342900" indent="-342900">
              <a:buClr>
                <a:schemeClr val="tx2"/>
              </a:buClr>
              <a:buFont typeface="Arial" panose="020B0604020202020204" pitchFamily="34" charset="0"/>
              <a:buChar char="•"/>
            </a:pPr>
            <a:endParaRPr lang="en-GB" sz="2400" dirty="0">
              <a:solidFill>
                <a:schemeClr val="tx2"/>
              </a:solidFill>
              <a:latin typeface="+mn-lt"/>
            </a:endParaRPr>
          </a:p>
          <a:p>
            <a:br>
              <a:rPr lang="en-GB" sz="2400" dirty="0">
                <a:solidFill>
                  <a:schemeClr val="tx2"/>
                </a:solidFill>
                <a:effectLst/>
                <a:latin typeface="+mn-lt"/>
              </a:rPr>
            </a:br>
            <a:endParaRPr lang="en-GB" sz="2400" dirty="0">
              <a:solidFill>
                <a:schemeClr val="tx2"/>
              </a:solidFill>
              <a:effectLst/>
              <a:latin typeface="+mn-lt"/>
            </a:endParaRPr>
          </a:p>
        </p:txBody>
      </p:sp>
    </p:spTree>
    <p:extLst>
      <p:ext uri="{BB962C8B-B14F-4D97-AF65-F5344CB8AC3E}">
        <p14:creationId xmlns:p14="http://schemas.microsoft.com/office/powerpoint/2010/main" val="405967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a:hlinkClick r:id="rId3"/>
          </p:cNvPr>
          <p:cNvSpPr txBox="1">
            <a:spLocks noChangeArrowheads="1"/>
          </p:cNvSpPr>
          <p:nvPr/>
        </p:nvSpPr>
        <p:spPr bwMode="auto">
          <a:xfrm>
            <a:off x="3474247" y="4232890"/>
            <a:ext cx="5581025" cy="424732"/>
          </a:xfrm>
          <a:prstGeom prst="rect">
            <a:avLst/>
          </a:prstGeom>
          <a:noFill/>
          <a:ln>
            <a:noFill/>
          </a:ln>
        </p:spPr>
        <p:txBody>
          <a:bodyPr vert="horz" wrap="squar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charset="0"/>
                <a:ea typeface="Arial" charset="0"/>
                <a:cs typeface="Arial" charset="0"/>
              </a:rPr>
              <a:t>www.esa.int</a:t>
            </a:r>
          </a:p>
        </p:txBody>
      </p:sp>
      <p:pic>
        <p:nvPicPr>
          <p:cNvPr id="22" name="Picture 21">
            <a:hlinkClick r:id="rId4"/>
          </p:cNvPr>
          <p:cNvPicPr>
            <a:picLocks noChangeAspect="1"/>
          </p:cNvPicPr>
          <p:nvPr/>
        </p:nvPicPr>
        <p:blipFill>
          <a:blip r:embed="rId5"/>
          <a:stretch>
            <a:fillRect/>
          </a:stretch>
        </p:blipFill>
        <p:spPr>
          <a:xfrm>
            <a:off x="5980029" y="5395748"/>
            <a:ext cx="569461" cy="569461"/>
          </a:xfrm>
          <a:prstGeom prst="rect">
            <a:avLst/>
          </a:prstGeom>
        </p:spPr>
      </p:pic>
      <p:pic>
        <p:nvPicPr>
          <p:cNvPr id="23" name="Picture 22">
            <a:hlinkClick r:id="rId6"/>
          </p:cNvPr>
          <p:cNvPicPr>
            <a:picLocks noChangeAspect="1"/>
          </p:cNvPicPr>
          <p:nvPr/>
        </p:nvPicPr>
        <p:blipFill>
          <a:blip r:embed="rId7"/>
          <a:stretch>
            <a:fillRect/>
          </a:stretch>
        </p:blipFill>
        <p:spPr>
          <a:xfrm>
            <a:off x="6755959" y="5410860"/>
            <a:ext cx="554349" cy="554349"/>
          </a:xfrm>
          <a:prstGeom prst="rect">
            <a:avLst/>
          </a:prstGeom>
        </p:spPr>
      </p:pic>
      <p:pic>
        <p:nvPicPr>
          <p:cNvPr id="24" name="Picture 23">
            <a:hlinkClick r:id="rId8"/>
          </p:cNvPr>
          <p:cNvPicPr>
            <a:picLocks noChangeAspect="1"/>
          </p:cNvPicPr>
          <p:nvPr/>
        </p:nvPicPr>
        <p:blipFill>
          <a:blip r:embed="rId9"/>
          <a:stretch>
            <a:fillRect/>
          </a:stretch>
        </p:blipFill>
        <p:spPr>
          <a:xfrm>
            <a:off x="7525962" y="5410859"/>
            <a:ext cx="537912" cy="537912"/>
          </a:xfrm>
          <a:prstGeom prst="rect">
            <a:avLst/>
          </a:prstGeom>
        </p:spPr>
      </p:pic>
      <p:pic>
        <p:nvPicPr>
          <p:cNvPr id="25" name="Picture 24">
            <a:hlinkClick r:id="rId10"/>
          </p:cNvPr>
          <p:cNvPicPr>
            <a:picLocks noChangeAspect="1"/>
          </p:cNvPicPr>
          <p:nvPr/>
        </p:nvPicPr>
        <p:blipFill>
          <a:blip r:embed="rId11"/>
          <a:stretch>
            <a:fillRect/>
          </a:stretch>
        </p:blipFill>
        <p:spPr>
          <a:xfrm>
            <a:off x="5177551" y="5401817"/>
            <a:ext cx="563393" cy="563393"/>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74247" y="1082222"/>
            <a:ext cx="5359079" cy="3363033"/>
          </a:xfrm>
          <a:prstGeom prst="rect">
            <a:avLst/>
          </a:prstGeom>
        </p:spPr>
      </p:pic>
      <p:pic>
        <p:nvPicPr>
          <p:cNvPr id="34" name="Picture 33">
            <a:hlinkClick r:id="rId13"/>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420252" y="5398783"/>
            <a:ext cx="563388" cy="563388"/>
          </a:xfrm>
          <a:prstGeom prst="rect">
            <a:avLst/>
          </a:prstGeom>
        </p:spPr>
      </p:pic>
    </p:spTree>
    <p:extLst>
      <p:ext uri="{BB962C8B-B14F-4D97-AF65-F5344CB8AC3E}">
        <p14:creationId xmlns:p14="http://schemas.microsoft.com/office/powerpoint/2010/main" val="37166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98521-D29E-A00B-06AC-4941D2DD7630}"/>
              </a:ext>
            </a:extLst>
          </p:cNvPr>
          <p:cNvSpPr>
            <a:spLocks noGrp="1"/>
          </p:cNvSpPr>
          <p:nvPr>
            <p:ph idx="1"/>
          </p:nvPr>
        </p:nvSpPr>
        <p:spPr/>
        <p:txBody>
          <a:bodyPr/>
          <a:lstStyle/>
          <a:p>
            <a:endParaRPr lang="en-NL" sz="3600" b="1" dirty="0">
              <a:solidFill>
                <a:schemeClr val="tx1"/>
              </a:solidFill>
            </a:endParaRPr>
          </a:p>
          <a:p>
            <a:r>
              <a:rPr lang="en-NL" sz="3600" b="1" dirty="0">
                <a:solidFill>
                  <a:schemeClr val="tx1"/>
                </a:solidFill>
              </a:rPr>
              <a:t>   </a:t>
            </a:r>
            <a:r>
              <a:rPr lang="en-NL" sz="3600" b="1" dirty="0">
                <a:solidFill>
                  <a:schemeClr val="tx2"/>
                </a:solidFill>
              </a:rPr>
              <a:t>Requirements</a:t>
            </a:r>
          </a:p>
        </p:txBody>
      </p:sp>
    </p:spTree>
    <p:extLst>
      <p:ext uri="{BB962C8B-B14F-4D97-AF65-F5344CB8AC3E}">
        <p14:creationId xmlns:p14="http://schemas.microsoft.com/office/powerpoint/2010/main" val="163912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requirement?</a:t>
            </a:r>
          </a:p>
        </p:txBody>
      </p:sp>
      <p:sp>
        <p:nvSpPr>
          <p:cNvPr id="7" name="Rectangle 6">
            <a:extLst>
              <a:ext uri="{FF2B5EF4-FFF2-40B4-BE49-F238E27FC236}">
                <a16:creationId xmlns:a16="http://schemas.microsoft.com/office/drawing/2014/main" id="{DE7C0C10-263E-77FA-D42B-65CF001477BF}"/>
              </a:ext>
            </a:extLst>
          </p:cNvPr>
          <p:cNvSpPr/>
          <p:nvPr/>
        </p:nvSpPr>
        <p:spPr>
          <a:xfrm>
            <a:off x="8130490" y="2257621"/>
            <a:ext cx="644577" cy="5652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6510" y="1042688"/>
                <a:ext cx="11841150" cy="2797792"/>
              </a:xfrm>
            </p:spPr>
            <p:txBody>
              <a:bodyPr/>
              <a:lstStyle/>
              <a:p>
                <a:pPr>
                  <a:lnSpc>
                    <a:spcPct val="118000"/>
                  </a:lnSpc>
                  <a:spcBef>
                    <a:spcPts val="576"/>
                  </a:spcBef>
                </a:pPr>
                <a:r>
                  <a:rPr lang="en-GB" sz="2400" b="1" dirty="0">
                    <a:solidFill>
                      <a:schemeClr val="tx2"/>
                    </a:solidFill>
                    <a:effectLst/>
                    <a:latin typeface="+mn-lt"/>
                  </a:rPr>
                  <a:t>A requirement </a:t>
                </a:r>
                <a:r>
                  <a:rPr lang="en-GB" sz="2400" b="1" dirty="0">
                    <a:solidFill>
                      <a:schemeClr val="tx2"/>
                    </a:solidFill>
                    <a:latin typeface="+mn-lt"/>
                  </a:rPr>
                  <a:t>is a statement that captures the understanding of:</a:t>
                </a:r>
              </a:p>
              <a:p>
                <a:pPr marL="342900" indent="-342900">
                  <a:lnSpc>
                    <a:spcPct val="118000"/>
                  </a:lnSpc>
                  <a:spcBef>
                    <a:spcPts val="576"/>
                  </a:spcBef>
                  <a:buClr>
                    <a:schemeClr val="tx2"/>
                  </a:buClr>
                  <a:buFont typeface="Arial" panose="020B0604020202020204" pitchFamily="34" charset="0"/>
                  <a:buChar char="•"/>
                </a:pPr>
                <a:r>
                  <a:rPr lang="en-GB" sz="2400" b="1" dirty="0">
                    <a:solidFill>
                      <a:schemeClr val="tx2"/>
                    </a:solidFill>
                    <a:latin typeface="+mn-lt"/>
                  </a:rPr>
                  <a:t>What</a:t>
                </a:r>
                <a:r>
                  <a:rPr lang="en-GB" sz="2400" dirty="0">
                    <a:solidFill>
                      <a:schemeClr val="tx2"/>
                    </a:solidFill>
                    <a:latin typeface="+mn-lt"/>
                  </a:rPr>
                  <a:t> the end product has to do (</a:t>
                </a:r>
                <a14:m>
                  <m:oMath xmlns:m="http://schemas.openxmlformats.org/officeDocument/2006/math">
                    <m:r>
                      <a:rPr lang="en-GB" sz="2400" i="1" smtClean="0">
                        <a:solidFill>
                          <a:schemeClr val="tx2"/>
                        </a:solidFill>
                        <a:latin typeface="Cambria Math" panose="02040503050406030204" pitchFamily="18" charset="0"/>
                        <a:ea typeface="Cambria Math" panose="02040503050406030204" pitchFamily="18" charset="0"/>
                      </a:rPr>
                      <m:t>→</m:t>
                    </m:r>
                  </m:oMath>
                </a14:m>
                <a:r>
                  <a:rPr lang="en-GB" sz="2400" dirty="0">
                    <a:solidFill>
                      <a:schemeClr val="tx2"/>
                    </a:solidFill>
                    <a:latin typeface="+mn-lt"/>
                  </a:rPr>
                  <a:t> functional requirements)</a:t>
                </a:r>
              </a:p>
              <a:p>
                <a:pPr marL="342900" indent="-342900">
                  <a:lnSpc>
                    <a:spcPct val="118000"/>
                  </a:lnSpc>
                  <a:spcBef>
                    <a:spcPts val="576"/>
                  </a:spcBef>
                  <a:buClr>
                    <a:schemeClr val="tx2"/>
                  </a:buClr>
                  <a:buFont typeface="Arial" panose="020B0604020202020204" pitchFamily="34" charset="0"/>
                  <a:buChar char="•"/>
                </a:pPr>
                <a:r>
                  <a:rPr lang="en-GB" sz="2400" b="1" dirty="0">
                    <a:solidFill>
                      <a:schemeClr val="tx2"/>
                    </a:solidFill>
                    <a:latin typeface="+mn-lt"/>
                  </a:rPr>
                  <a:t>How well</a:t>
                </a:r>
                <a:r>
                  <a:rPr lang="en-GB" sz="2400" dirty="0">
                    <a:solidFill>
                      <a:schemeClr val="tx2"/>
                    </a:solidFill>
                    <a:latin typeface="+mn-lt"/>
                  </a:rPr>
                  <a:t> the end product has to do it (</a:t>
                </a:r>
                <a14:m>
                  <m:oMath xmlns:m="http://schemas.openxmlformats.org/officeDocument/2006/math">
                    <m:r>
                      <a:rPr lang="en-GB" sz="2400" i="1" smtClean="0">
                        <a:solidFill>
                          <a:schemeClr val="tx2"/>
                        </a:solidFill>
                        <a:latin typeface="Cambria Math" panose="02040503050406030204" pitchFamily="18" charset="0"/>
                        <a:ea typeface="Cambria Math" panose="02040503050406030204" pitchFamily="18" charset="0"/>
                      </a:rPr>
                      <m:t>→</m:t>
                    </m:r>
                  </m:oMath>
                </a14:m>
                <a:r>
                  <a:rPr lang="en-GB" sz="2400" dirty="0">
                    <a:solidFill>
                      <a:schemeClr val="tx2"/>
                    </a:solidFill>
                    <a:latin typeface="+mn-lt"/>
                  </a:rPr>
                  <a:t> performance requirements)</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latin typeface="+mn-lt"/>
                  </a:rPr>
                  <a:t>Under what </a:t>
                </a:r>
                <a:r>
                  <a:rPr lang="en-GB" sz="2400" b="1" dirty="0">
                    <a:solidFill>
                      <a:schemeClr val="tx2"/>
                    </a:solidFill>
                    <a:latin typeface="+mn-lt"/>
                  </a:rPr>
                  <a:t>constraints</a:t>
                </a:r>
                <a:r>
                  <a:rPr lang="en-GB" sz="2400" dirty="0">
                    <a:solidFill>
                      <a:schemeClr val="tx2"/>
                    </a:solidFill>
                    <a:latin typeface="+mn-lt"/>
                  </a:rPr>
                  <a:t> the end product has to perform these functions (</a:t>
                </a:r>
                <a14:m>
                  <m:oMath xmlns:m="http://schemas.openxmlformats.org/officeDocument/2006/math">
                    <m:r>
                      <a:rPr lang="en-GB" sz="2400" i="1" smtClean="0">
                        <a:solidFill>
                          <a:schemeClr val="tx2"/>
                        </a:solidFill>
                        <a:latin typeface="Cambria Math" panose="02040503050406030204" pitchFamily="18" charset="0"/>
                        <a:ea typeface="Cambria Math" panose="02040503050406030204" pitchFamily="18" charset="0"/>
                      </a:rPr>
                      <m:t>→</m:t>
                    </m:r>
                  </m:oMath>
                </a14:m>
                <a:r>
                  <a:rPr lang="en-GB" sz="2400" dirty="0">
                    <a:solidFill>
                      <a:schemeClr val="tx2"/>
                    </a:solidFill>
                    <a:latin typeface="+mn-lt"/>
                  </a:rPr>
                  <a:t> constraint requirements e.g. physical, environmental etc.)</a:t>
                </a:r>
              </a:p>
              <a:p>
                <a:pPr marL="342900" indent="-342900">
                  <a:lnSpc>
                    <a:spcPct val="118000"/>
                  </a:lnSpc>
                  <a:spcBef>
                    <a:spcPts val="576"/>
                  </a:spcBef>
                  <a:buClr>
                    <a:schemeClr val="tx2"/>
                  </a:buClr>
                  <a:buFont typeface="Arial" panose="020B0604020202020204" pitchFamily="34" charset="0"/>
                  <a:buChar char="•"/>
                </a:pPr>
                <a:endParaRPr lang="en-GB" sz="2400" dirty="0">
                  <a:solidFill>
                    <a:schemeClr val="tx2"/>
                  </a:solidFill>
                  <a:latin typeface="+mn-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6510" y="1042688"/>
                <a:ext cx="11841150" cy="2797792"/>
              </a:xfrm>
              <a:blipFill>
                <a:blip r:embed="rId3"/>
                <a:stretch>
                  <a:fillRect l="-857" t="-905"/>
                </a:stretch>
              </a:blipFill>
            </p:spPr>
            <p:txBody>
              <a:bodyPr/>
              <a:lstStyle/>
              <a:p>
                <a:r>
                  <a:rPr lang="en-NL">
                    <a:noFill/>
                  </a:rPr>
                  <a:t> </a:t>
                </a:r>
              </a:p>
            </p:txBody>
          </p:sp>
        </mc:Fallback>
      </mc:AlternateContent>
    </p:spTree>
    <p:extLst>
      <p:ext uri="{BB962C8B-B14F-4D97-AF65-F5344CB8AC3E}">
        <p14:creationId xmlns:p14="http://schemas.microsoft.com/office/powerpoint/2010/main" val="408594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GB" b="1" dirty="0">
                <a:effectLst/>
                <a:latin typeface="Arial" panose="020B0604020202020204" pitchFamily="34" charset="0"/>
              </a:rPr>
              <a:t>Why we need requirements</a:t>
            </a:r>
            <a:endParaRPr lang="en-GB" dirty="0"/>
          </a:p>
        </p:txBody>
      </p:sp>
      <p:sp>
        <p:nvSpPr>
          <p:cNvPr id="4" name="TextBox 3">
            <a:extLst>
              <a:ext uri="{FF2B5EF4-FFF2-40B4-BE49-F238E27FC236}">
                <a16:creationId xmlns:a16="http://schemas.microsoft.com/office/drawing/2014/main" id="{ED7F01CC-CC50-FFBD-EA14-2F0CDD8A30C7}"/>
              </a:ext>
            </a:extLst>
          </p:cNvPr>
          <p:cNvSpPr txBox="1"/>
          <p:nvPr/>
        </p:nvSpPr>
        <p:spPr>
          <a:xfrm>
            <a:off x="216000" y="1074509"/>
            <a:ext cx="11757697" cy="2985433"/>
          </a:xfrm>
          <a:prstGeom prst="rect">
            <a:avLst/>
          </a:prstGeom>
          <a:noFill/>
        </p:spPr>
        <p:txBody>
          <a:bodyPr wrap="square">
            <a:spAutoFit/>
          </a:bodyPr>
          <a:lstStyle/>
          <a:p>
            <a:pPr algn="ctr">
              <a:buClr>
                <a:schemeClr val="tx2"/>
              </a:buClr>
            </a:pPr>
            <a:r>
              <a:rPr lang="en-GB" sz="2400" b="1" dirty="0">
                <a:solidFill>
                  <a:schemeClr val="tx2"/>
                </a:solidFill>
                <a:latin typeface="+mn-lt"/>
              </a:rPr>
              <a:t>Requirements ensure that the end design/product is fit for purpose.</a:t>
            </a:r>
          </a:p>
          <a:p>
            <a:pPr algn="ctr">
              <a:buClr>
                <a:schemeClr val="tx2"/>
              </a:buClr>
            </a:pPr>
            <a:endParaRPr lang="en-GB" sz="2400" b="1" dirty="0">
              <a:solidFill>
                <a:schemeClr val="tx2"/>
              </a:solidFill>
              <a:effectLst/>
              <a:latin typeface="+mn-lt"/>
            </a:endParaRPr>
          </a:p>
          <a:p>
            <a:pPr algn="ctr">
              <a:buClr>
                <a:schemeClr val="tx2"/>
              </a:buClr>
            </a:pPr>
            <a:r>
              <a:rPr lang="en-GB" sz="2400" b="1" dirty="0">
                <a:solidFill>
                  <a:schemeClr val="tx2"/>
                </a:solidFill>
                <a:effectLst/>
                <a:latin typeface="+mn-lt"/>
              </a:rPr>
              <a:t>Requirements should form the reference for all your design work, analyses, verification and testing.</a:t>
            </a:r>
          </a:p>
          <a:p>
            <a:pPr algn="ctr">
              <a:buClr>
                <a:schemeClr val="tx2"/>
              </a:buClr>
            </a:pPr>
            <a:endParaRPr lang="en-GB" sz="2400" b="1" dirty="0">
              <a:solidFill>
                <a:schemeClr val="tx2"/>
              </a:solidFill>
              <a:effectLst/>
              <a:latin typeface="+mn-lt"/>
            </a:endParaRPr>
          </a:p>
          <a:p>
            <a:pPr algn="ctr">
              <a:buClr>
                <a:schemeClr val="tx2"/>
              </a:buClr>
            </a:pPr>
            <a:r>
              <a:rPr lang="en-GB" sz="2400" b="1" dirty="0">
                <a:solidFill>
                  <a:srgbClr val="FF0000"/>
                </a:solidFill>
                <a:latin typeface="+mn-lt"/>
              </a:rPr>
              <a:t> Developing with </a:t>
            </a:r>
            <a:r>
              <a:rPr lang="en-GB" sz="2400" b="1" dirty="0">
                <a:solidFill>
                  <a:srgbClr val="FF0000"/>
                </a:solidFill>
                <a:effectLst/>
                <a:latin typeface="+mn-lt"/>
              </a:rPr>
              <a:t>no or incomplete requirements is like driving a car </a:t>
            </a:r>
          </a:p>
          <a:p>
            <a:pPr algn="ctr">
              <a:buClr>
                <a:schemeClr val="tx2"/>
              </a:buClr>
            </a:pPr>
            <a:r>
              <a:rPr lang="en-GB" sz="2400" b="1" dirty="0">
                <a:solidFill>
                  <a:srgbClr val="FF0000"/>
                </a:solidFill>
                <a:effectLst/>
                <a:latin typeface="+mn-lt"/>
              </a:rPr>
              <a:t>with no map and no destination!...</a:t>
            </a:r>
          </a:p>
          <a:p>
            <a:pPr>
              <a:buClr>
                <a:schemeClr val="tx2"/>
              </a:buClr>
            </a:pPr>
            <a:endParaRPr lang="en-GB" sz="2000" dirty="0">
              <a:effectLst/>
              <a:latin typeface="+mn-lt"/>
            </a:endParaRPr>
          </a:p>
        </p:txBody>
      </p:sp>
      <p:pic>
        <p:nvPicPr>
          <p:cNvPr id="6" name="Picture 5" descr="A tire swing from a tree&#10;&#10;Description automatically generated with medium confidence">
            <a:extLst>
              <a:ext uri="{FF2B5EF4-FFF2-40B4-BE49-F238E27FC236}">
                <a16:creationId xmlns:a16="http://schemas.microsoft.com/office/drawing/2014/main" id="{2BB7AA77-5C89-F1D7-762E-C571F8198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85" y="3730922"/>
            <a:ext cx="3223055" cy="2426278"/>
          </a:xfrm>
          <a:prstGeom prst="rect">
            <a:avLst/>
          </a:prstGeom>
        </p:spPr>
      </p:pic>
      <p:sp>
        <p:nvSpPr>
          <p:cNvPr id="7" name="TextBox 6">
            <a:extLst>
              <a:ext uri="{FF2B5EF4-FFF2-40B4-BE49-F238E27FC236}">
                <a16:creationId xmlns:a16="http://schemas.microsoft.com/office/drawing/2014/main" id="{86189E36-9F39-8A48-ABF2-6A152335A6F4}"/>
              </a:ext>
            </a:extLst>
          </p:cNvPr>
          <p:cNvSpPr txBox="1"/>
          <p:nvPr/>
        </p:nvSpPr>
        <p:spPr>
          <a:xfrm>
            <a:off x="2695111" y="4846961"/>
            <a:ext cx="2164124" cy="523220"/>
          </a:xfrm>
          <a:prstGeom prst="rect">
            <a:avLst/>
          </a:prstGeom>
          <a:noFill/>
        </p:spPr>
        <p:txBody>
          <a:bodyPr wrap="square" rtlCol="0">
            <a:spAutoFit/>
          </a:bodyPr>
          <a:lstStyle/>
          <a:p>
            <a:pPr algn="ctr"/>
            <a:r>
              <a:rPr lang="en-GB" sz="1400" dirty="0">
                <a:solidFill>
                  <a:schemeClr val="tx2"/>
                </a:solidFill>
                <a:latin typeface="Arial" panose="020B0604020202020204" pitchFamily="34" charset="0"/>
                <a:ea typeface="MS PGothic" pitchFamily="34" charset="-128"/>
                <a:cs typeface="Arial" panose="020B0604020202020204" pitchFamily="34" charset="0"/>
              </a:rPr>
              <a:t>What the customer wanted…</a:t>
            </a:r>
            <a:endParaRPr lang="en-NL" sz="1400" dirty="0">
              <a:solidFill>
                <a:schemeClr val="tx2"/>
              </a:solidFill>
              <a:latin typeface="Arial" panose="020B0604020202020204" pitchFamily="34" charset="0"/>
              <a:ea typeface="MS PGothic" pitchFamily="34" charset="-128"/>
              <a:cs typeface="Arial" panose="020B0604020202020204" pitchFamily="34" charset="0"/>
            </a:endParaRPr>
          </a:p>
        </p:txBody>
      </p:sp>
      <p:sp>
        <p:nvSpPr>
          <p:cNvPr id="8" name="TextBox 7">
            <a:extLst>
              <a:ext uri="{FF2B5EF4-FFF2-40B4-BE49-F238E27FC236}">
                <a16:creationId xmlns:a16="http://schemas.microsoft.com/office/drawing/2014/main" id="{01D28134-3173-63BC-E2BF-ED43F5517942}"/>
              </a:ext>
            </a:extLst>
          </p:cNvPr>
          <p:cNvSpPr txBox="1"/>
          <p:nvPr/>
        </p:nvSpPr>
        <p:spPr>
          <a:xfrm>
            <a:off x="7862240" y="4682451"/>
            <a:ext cx="2164124" cy="738664"/>
          </a:xfrm>
          <a:prstGeom prst="rect">
            <a:avLst/>
          </a:prstGeom>
          <a:noFill/>
        </p:spPr>
        <p:txBody>
          <a:bodyPr wrap="square" rtlCol="0">
            <a:spAutoFit/>
          </a:bodyPr>
          <a:lstStyle/>
          <a:p>
            <a:pPr algn="ctr"/>
            <a:r>
              <a:rPr lang="en-GB" sz="1400" dirty="0">
                <a:solidFill>
                  <a:schemeClr val="tx2"/>
                </a:solidFill>
                <a:latin typeface="Arial" panose="020B0604020202020204" pitchFamily="34" charset="0"/>
                <a:ea typeface="MS PGothic" pitchFamily="34" charset="-128"/>
                <a:cs typeface="Arial" panose="020B0604020202020204" pitchFamily="34" charset="0"/>
              </a:rPr>
              <a:t>What was delivered due to poor requirements specification</a:t>
            </a:r>
            <a:endParaRPr lang="en-NL" sz="1400" dirty="0">
              <a:solidFill>
                <a:schemeClr val="tx2"/>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86092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GB" b="1" dirty="0">
                <a:effectLst/>
                <a:latin typeface="Arial" panose="020B0604020202020204" pitchFamily="34" charset="0"/>
              </a:rPr>
              <a:t>Why we need requirements</a:t>
            </a:r>
            <a:endParaRPr lang="en-GB" dirty="0"/>
          </a:p>
        </p:txBody>
      </p:sp>
      <p:sp>
        <p:nvSpPr>
          <p:cNvPr id="4" name="TextBox 3">
            <a:extLst>
              <a:ext uri="{FF2B5EF4-FFF2-40B4-BE49-F238E27FC236}">
                <a16:creationId xmlns:a16="http://schemas.microsoft.com/office/drawing/2014/main" id="{ED7F01CC-CC50-FFBD-EA14-2F0CDD8A30C7}"/>
              </a:ext>
            </a:extLst>
          </p:cNvPr>
          <p:cNvSpPr txBox="1"/>
          <p:nvPr/>
        </p:nvSpPr>
        <p:spPr>
          <a:xfrm>
            <a:off x="216000" y="996733"/>
            <a:ext cx="11917149" cy="5463034"/>
          </a:xfrm>
          <a:prstGeom prst="rect">
            <a:avLst/>
          </a:prstGeom>
          <a:noFill/>
        </p:spPr>
        <p:txBody>
          <a:bodyPr wrap="square">
            <a:spAutoFit/>
          </a:bodyPr>
          <a:lstStyle/>
          <a:p>
            <a:pPr>
              <a:lnSpc>
                <a:spcPct val="118000"/>
              </a:lnSpc>
              <a:spcBef>
                <a:spcPts val="576"/>
              </a:spcBef>
              <a:buClr>
                <a:schemeClr val="tx2"/>
              </a:buClr>
            </a:pPr>
            <a:r>
              <a:rPr lang="en-GB" sz="2400" b="1" dirty="0">
                <a:solidFill>
                  <a:schemeClr val="tx2"/>
                </a:solidFill>
                <a:effectLst/>
                <a:latin typeface="+mn-lt"/>
              </a:rPr>
              <a:t>Good requirements will:</a:t>
            </a:r>
            <a:endParaRPr lang="en-GB" sz="2400" dirty="0">
              <a:solidFill>
                <a:schemeClr val="tx2"/>
              </a:solidFill>
              <a:effectLst/>
              <a:latin typeface="+mn-lt"/>
            </a:endParaRP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effectLst/>
                <a:latin typeface="+mn-lt"/>
              </a:rPr>
              <a:t>Establish </a:t>
            </a:r>
            <a:r>
              <a:rPr lang="en-GB" sz="2400" dirty="0">
                <a:solidFill>
                  <a:schemeClr val="tx2"/>
                </a:solidFill>
                <a:latin typeface="+mn-lt"/>
              </a:rPr>
              <a:t>a</a:t>
            </a:r>
            <a:r>
              <a:rPr lang="en-GB" sz="2400" dirty="0">
                <a:solidFill>
                  <a:schemeClr val="tx2"/>
                </a:solidFill>
                <a:effectLst/>
                <a:latin typeface="+mn-lt"/>
              </a:rPr>
              <a:t> basis for agreement between the </a:t>
            </a:r>
            <a:r>
              <a:rPr lang="en-GB" sz="2400" dirty="0">
                <a:solidFill>
                  <a:schemeClr val="tx2"/>
                </a:solidFill>
                <a:latin typeface="+mn-lt"/>
              </a:rPr>
              <a:t>customers/stakeholders</a:t>
            </a:r>
            <a:r>
              <a:rPr lang="en-GB" sz="2400" dirty="0">
                <a:solidFill>
                  <a:schemeClr val="tx2"/>
                </a:solidFill>
                <a:effectLst/>
                <a:latin typeface="+mn-lt"/>
              </a:rPr>
              <a:t> and the development team.</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effectLst/>
                <a:latin typeface="+mn-lt"/>
              </a:rPr>
              <a:t>Reduce development effort </a:t>
            </a:r>
            <a:r>
              <a:rPr lang="en-GB" sz="2400" dirty="0">
                <a:solidFill>
                  <a:schemeClr val="tx2"/>
                </a:solidFill>
                <a:latin typeface="+mn-lt"/>
              </a:rPr>
              <a:t>by avoiding work going in the wrong direction</a:t>
            </a:r>
            <a:r>
              <a:rPr lang="en-GB" sz="2400" dirty="0">
                <a:solidFill>
                  <a:schemeClr val="tx2"/>
                </a:solidFill>
                <a:effectLst/>
                <a:latin typeface="+mn-lt"/>
              </a:rPr>
              <a:t>. </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effectLst/>
                <a:latin typeface="+mn-lt"/>
              </a:rPr>
              <a:t>Provide a strategy for the verification programme. </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latin typeface="+mn-lt"/>
              </a:rPr>
              <a:t>Ensure the item will perform its desired goal / objective and fit with any other systems</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latin typeface="+mn-lt"/>
              </a:rPr>
              <a:t>Provide a metric to resolve technical design trade offs</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effectLst/>
                <a:latin typeface="+mn-lt"/>
              </a:rPr>
              <a:t>Serve as a basis for promoting the finished product. </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latin typeface="+mn-lt"/>
              </a:rPr>
              <a:t>Enable a clear identification of changes (and hence who pays).</a:t>
            </a:r>
          </a:p>
          <a:p>
            <a:pPr marL="342900" indent="-342900">
              <a:lnSpc>
                <a:spcPct val="118000"/>
              </a:lnSpc>
              <a:spcBef>
                <a:spcPts val="576"/>
              </a:spcBef>
              <a:buClr>
                <a:schemeClr val="tx2"/>
              </a:buClr>
              <a:buFont typeface="Arial" panose="020B0604020202020204" pitchFamily="34" charset="0"/>
              <a:buChar char="•"/>
            </a:pPr>
            <a:r>
              <a:rPr lang="en-GB" sz="2400" dirty="0">
                <a:solidFill>
                  <a:schemeClr val="tx2"/>
                </a:solidFill>
                <a:effectLst/>
                <a:latin typeface="+mn-lt"/>
              </a:rPr>
              <a:t>Enable different groups to simultaneously work on different parts of a larger system.</a:t>
            </a:r>
            <a:endParaRPr lang="en-GB" sz="2000" dirty="0">
              <a:effectLst/>
              <a:latin typeface="+mn-lt"/>
            </a:endParaRPr>
          </a:p>
        </p:txBody>
      </p:sp>
    </p:spTree>
    <p:extLst>
      <p:ext uri="{BB962C8B-B14F-4D97-AF65-F5344CB8AC3E}">
        <p14:creationId xmlns:p14="http://schemas.microsoft.com/office/powerpoint/2010/main" val="174832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GB" dirty="0">
                <a:latin typeface="Arial"/>
                <a:cs typeface="Arial"/>
              </a:rPr>
              <a:t>Mission and Product Requirements</a:t>
            </a:r>
            <a:endParaRPr lang="en-GB" dirty="0"/>
          </a:p>
        </p:txBody>
      </p:sp>
      <p:sp>
        <p:nvSpPr>
          <p:cNvPr id="4" name="TextBox 3">
            <a:extLst>
              <a:ext uri="{FF2B5EF4-FFF2-40B4-BE49-F238E27FC236}">
                <a16:creationId xmlns:a16="http://schemas.microsoft.com/office/drawing/2014/main" id="{ED7F01CC-CC50-FFBD-EA14-2F0CDD8A30C7}"/>
              </a:ext>
            </a:extLst>
          </p:cNvPr>
          <p:cNvSpPr txBox="1"/>
          <p:nvPr/>
        </p:nvSpPr>
        <p:spPr>
          <a:xfrm>
            <a:off x="216000" y="972569"/>
            <a:ext cx="11757697" cy="5542030"/>
          </a:xfrm>
          <a:prstGeom prst="rect">
            <a:avLst/>
          </a:prstGeom>
          <a:noFill/>
        </p:spPr>
        <p:txBody>
          <a:bodyPr wrap="square" lIns="91440" tIns="45720" rIns="91440" bIns="45720" anchor="t">
            <a:spAutoFit/>
          </a:bodyPr>
          <a:lstStyle/>
          <a:p>
            <a:pPr>
              <a:lnSpc>
                <a:spcPct val="118000"/>
              </a:lnSpc>
              <a:spcBef>
                <a:spcPts val="576"/>
              </a:spcBef>
              <a:buClr>
                <a:schemeClr val="tx2"/>
              </a:buClr>
            </a:pPr>
            <a:r>
              <a:rPr lang="en-GB" sz="2400" b="1" dirty="0">
                <a:solidFill>
                  <a:schemeClr val="tx2"/>
                </a:solidFill>
                <a:latin typeface="+mn-lt"/>
              </a:rPr>
              <a:t>Mission Requirements</a:t>
            </a:r>
            <a:r>
              <a:rPr lang="en-GB" sz="2400" b="1" dirty="0">
                <a:solidFill>
                  <a:schemeClr val="tx2"/>
                </a:solidFill>
                <a:effectLst/>
                <a:latin typeface="+mn-lt"/>
              </a:rPr>
              <a:t>:</a:t>
            </a:r>
            <a:endParaRPr lang="en-GB" sz="2400" dirty="0">
              <a:solidFill>
                <a:schemeClr val="tx2"/>
              </a:solidFill>
              <a:effectLst/>
              <a:latin typeface="+mn-lt"/>
            </a:endParaRPr>
          </a:p>
          <a:p>
            <a:pPr marL="342900" indent="-342900">
              <a:lnSpc>
                <a:spcPct val="118000"/>
              </a:lnSpc>
              <a:spcBef>
                <a:spcPts val="576"/>
              </a:spcBef>
              <a:buClr>
                <a:schemeClr val="tx2"/>
              </a:buClr>
              <a:buFont typeface="Arial" panose="020B0604020202020204" pitchFamily="34" charset="0"/>
              <a:buChar char="•"/>
            </a:pPr>
            <a:r>
              <a:rPr lang="en-GB" sz="2000" dirty="0">
                <a:solidFill>
                  <a:schemeClr val="tx2"/>
                </a:solidFill>
                <a:latin typeface="+mn-lt"/>
              </a:rPr>
              <a:t>Defined based on the end user needs, and iterated between customer and supplier until a solid baseline is established</a:t>
            </a:r>
          </a:p>
          <a:p>
            <a:pPr marL="342900" indent="-342900">
              <a:lnSpc>
                <a:spcPct val="118000"/>
              </a:lnSpc>
              <a:spcBef>
                <a:spcPts val="576"/>
              </a:spcBef>
              <a:buClr>
                <a:schemeClr val="tx2"/>
              </a:buClr>
              <a:buFont typeface="Arial" panose="020B0604020202020204" pitchFamily="34" charset="0"/>
              <a:buChar char="•"/>
            </a:pPr>
            <a:r>
              <a:rPr lang="en-GB" sz="2000" dirty="0">
                <a:solidFill>
                  <a:schemeClr val="tx2"/>
                </a:solidFill>
                <a:latin typeface="+mn-lt"/>
              </a:rPr>
              <a:t>Expanded on and flowed down to systems then sub-systems and eventually lower tier suppliers by the prime: All lower level requirements derive from and contribute to higher level requirements.</a:t>
            </a:r>
          </a:p>
          <a:p>
            <a:pPr marL="342900" indent="-342900">
              <a:lnSpc>
                <a:spcPct val="118000"/>
              </a:lnSpc>
              <a:spcBef>
                <a:spcPts val="576"/>
              </a:spcBef>
              <a:buClr>
                <a:schemeClr val="tx2"/>
              </a:buClr>
              <a:buFont typeface="Arial" panose="020B0604020202020204" pitchFamily="34" charset="0"/>
              <a:buChar char="•"/>
            </a:pPr>
            <a:r>
              <a:rPr lang="en-GB" sz="2000" dirty="0">
                <a:solidFill>
                  <a:schemeClr val="tx2"/>
                </a:solidFill>
                <a:latin typeface="+mn-lt"/>
              </a:rPr>
              <a:t>Requirement tracking is critical through all levels to ensure Mission requirements are fulfilled.</a:t>
            </a:r>
          </a:p>
          <a:p>
            <a:pPr>
              <a:lnSpc>
                <a:spcPct val="118000"/>
              </a:lnSpc>
              <a:spcBef>
                <a:spcPts val="576"/>
              </a:spcBef>
              <a:buClr>
                <a:schemeClr val="tx2"/>
              </a:buClr>
            </a:pPr>
            <a:r>
              <a:rPr lang="en-GB" sz="2400" b="1" dirty="0">
                <a:solidFill>
                  <a:schemeClr val="tx2"/>
                </a:solidFill>
                <a:latin typeface="+mn-lt"/>
              </a:rPr>
              <a:t>Product/ Service Development Requirements: </a:t>
            </a:r>
            <a:r>
              <a:rPr lang="en-GB" sz="1600" dirty="0">
                <a:solidFill>
                  <a:schemeClr val="accent2">
                    <a:lumMod val="75000"/>
                  </a:schemeClr>
                </a:solidFill>
                <a:latin typeface="+mn-lt"/>
              </a:rPr>
              <a:t>(most relevant for RPA / PECS calls)</a:t>
            </a:r>
            <a:endParaRPr lang="en-GB" sz="1600" dirty="0">
              <a:solidFill>
                <a:schemeClr val="accent2">
                  <a:lumMod val="75000"/>
                </a:schemeClr>
              </a:solidFill>
              <a:latin typeface="+mn-lt"/>
              <a:cs typeface="Arial"/>
            </a:endParaRPr>
          </a:p>
          <a:p>
            <a:pPr marL="342900" indent="-342900">
              <a:lnSpc>
                <a:spcPct val="118000"/>
              </a:lnSpc>
              <a:spcBef>
                <a:spcPts val="576"/>
              </a:spcBef>
              <a:buClr>
                <a:schemeClr val="tx2"/>
              </a:buClr>
              <a:buFont typeface="Arial" panose="020B0604020202020204" pitchFamily="34" charset="0"/>
              <a:buChar char="•"/>
            </a:pPr>
            <a:r>
              <a:rPr lang="en-GB" sz="2000" dirty="0">
                <a:solidFill>
                  <a:schemeClr val="tx2"/>
                </a:solidFill>
                <a:latin typeface="+mn-lt"/>
              </a:rPr>
              <a:t>Established by the company intending to develop the product/ service – taking customer needs into account</a:t>
            </a:r>
            <a:endParaRPr lang="en-GB" dirty="0">
              <a:solidFill>
                <a:schemeClr val="tx2"/>
              </a:solidFill>
              <a:latin typeface="+mn-lt"/>
            </a:endParaRPr>
          </a:p>
          <a:p>
            <a:pPr marL="342900" indent="-342900">
              <a:lnSpc>
                <a:spcPct val="118000"/>
              </a:lnSpc>
              <a:spcBef>
                <a:spcPts val="576"/>
              </a:spcBef>
              <a:buClr>
                <a:schemeClr val="tx2"/>
              </a:buClr>
              <a:buFont typeface="Arial" panose="020B0604020202020204" pitchFamily="34" charset="0"/>
              <a:buChar char="•"/>
            </a:pPr>
            <a:r>
              <a:rPr lang="en-GB" sz="2000" dirty="0">
                <a:solidFill>
                  <a:schemeClr val="tx2"/>
                </a:solidFill>
                <a:latin typeface="+mn-lt"/>
              </a:rPr>
              <a:t>Should take into account the market/ competitor products to ensure a successful product.</a:t>
            </a:r>
          </a:p>
          <a:p>
            <a:pPr>
              <a:lnSpc>
                <a:spcPct val="118000"/>
              </a:lnSpc>
              <a:spcBef>
                <a:spcPts val="576"/>
              </a:spcBef>
              <a:buClr>
                <a:schemeClr val="tx2"/>
              </a:buClr>
            </a:pPr>
            <a:endParaRPr lang="en-GB" sz="2000" dirty="0">
              <a:solidFill>
                <a:schemeClr val="tx2"/>
              </a:solidFill>
              <a:latin typeface="+mn-lt"/>
            </a:endParaRPr>
          </a:p>
          <a:p>
            <a:pPr algn="ctr">
              <a:lnSpc>
                <a:spcPct val="118000"/>
              </a:lnSpc>
              <a:spcBef>
                <a:spcPts val="576"/>
              </a:spcBef>
              <a:buClr>
                <a:schemeClr val="tx2"/>
              </a:buClr>
            </a:pPr>
            <a:r>
              <a:rPr lang="en-GB" sz="2000" i="1" dirty="0">
                <a:solidFill>
                  <a:schemeClr val="tx2"/>
                </a:solidFill>
                <a:latin typeface="+mn-lt"/>
              </a:rPr>
              <a:t>This presentation focusses on the Product/Service Development Requirements</a:t>
            </a:r>
            <a:br>
              <a:rPr lang="en-GB" sz="2000" dirty="0">
                <a:effectLst/>
                <a:latin typeface="+mn-lt"/>
              </a:rPr>
            </a:br>
            <a:endParaRPr lang="en-GB" sz="2000" dirty="0">
              <a:effectLst/>
              <a:latin typeface="+mn-lt"/>
              <a:cs typeface="Arial"/>
            </a:endParaRPr>
          </a:p>
        </p:txBody>
      </p:sp>
    </p:spTree>
    <p:extLst>
      <p:ext uri="{BB962C8B-B14F-4D97-AF65-F5344CB8AC3E}">
        <p14:creationId xmlns:p14="http://schemas.microsoft.com/office/powerpoint/2010/main" val="374413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GB" dirty="0">
                <a:latin typeface="Arial"/>
                <a:cs typeface="Arial"/>
              </a:rPr>
              <a:t>Mission and Product Requirements</a:t>
            </a:r>
            <a:endParaRPr lang="en-GB" dirty="0"/>
          </a:p>
        </p:txBody>
      </p:sp>
      <p:sp>
        <p:nvSpPr>
          <p:cNvPr id="4" name="TextBox 3">
            <a:extLst>
              <a:ext uri="{FF2B5EF4-FFF2-40B4-BE49-F238E27FC236}">
                <a16:creationId xmlns:a16="http://schemas.microsoft.com/office/drawing/2014/main" id="{ED7F01CC-CC50-FFBD-EA14-2F0CDD8A30C7}"/>
              </a:ext>
            </a:extLst>
          </p:cNvPr>
          <p:cNvSpPr txBox="1"/>
          <p:nvPr/>
        </p:nvSpPr>
        <p:spPr>
          <a:xfrm>
            <a:off x="216000" y="877998"/>
            <a:ext cx="7985890" cy="5317738"/>
          </a:xfrm>
          <a:prstGeom prst="rect">
            <a:avLst/>
          </a:prstGeom>
          <a:noFill/>
        </p:spPr>
        <p:txBody>
          <a:bodyPr wrap="square" lIns="91440" tIns="45720" rIns="91440" bIns="45720" anchor="t">
            <a:spAutoFit/>
          </a:bodyPr>
          <a:lstStyle/>
          <a:p>
            <a:pPr algn="ctr">
              <a:lnSpc>
                <a:spcPct val="118000"/>
              </a:lnSpc>
              <a:spcBef>
                <a:spcPts val="576"/>
              </a:spcBef>
              <a:buClr>
                <a:schemeClr val="tx2"/>
              </a:buClr>
            </a:pPr>
            <a:r>
              <a:rPr lang="en-GB" sz="2400" b="1" dirty="0">
                <a:solidFill>
                  <a:schemeClr val="tx2"/>
                </a:solidFill>
                <a:latin typeface="+mn-lt"/>
              </a:rPr>
              <a:t>Mission</a:t>
            </a:r>
          </a:p>
          <a:p>
            <a:pPr algn="ctr">
              <a:lnSpc>
                <a:spcPct val="118000"/>
              </a:lnSpc>
              <a:spcBef>
                <a:spcPts val="576"/>
              </a:spcBef>
              <a:buClr>
                <a:schemeClr val="tx2"/>
              </a:buClr>
            </a:pPr>
            <a:r>
              <a:rPr lang="en-GB" sz="2400" dirty="0">
                <a:solidFill>
                  <a:schemeClr val="tx2"/>
                </a:solidFill>
                <a:latin typeface="+mn-lt"/>
              </a:rPr>
              <a:t> to collect and bring back lunar samples</a:t>
            </a:r>
            <a:endParaRPr lang="en-GB" sz="2400" dirty="0">
              <a:solidFill>
                <a:schemeClr val="tx2"/>
              </a:solidFill>
              <a:effectLst/>
              <a:latin typeface="+mn-lt"/>
            </a:endParaRPr>
          </a:p>
          <a:p>
            <a:pPr algn="ctr">
              <a:lnSpc>
                <a:spcPct val="118000"/>
              </a:lnSpc>
              <a:spcBef>
                <a:spcPts val="576"/>
              </a:spcBef>
              <a:buClr>
                <a:schemeClr val="tx2"/>
              </a:buClr>
            </a:pPr>
            <a:endParaRPr lang="en-GB" sz="2400" dirty="0">
              <a:solidFill>
                <a:schemeClr val="tx2"/>
              </a:solidFill>
              <a:latin typeface="+mn-lt"/>
            </a:endParaRPr>
          </a:p>
          <a:p>
            <a:pPr algn="ctr">
              <a:lnSpc>
                <a:spcPct val="118000"/>
              </a:lnSpc>
              <a:spcBef>
                <a:spcPts val="576"/>
              </a:spcBef>
              <a:buClr>
                <a:schemeClr val="tx2"/>
              </a:buClr>
            </a:pPr>
            <a:r>
              <a:rPr lang="en-GB" sz="2400" dirty="0">
                <a:solidFill>
                  <a:schemeClr val="tx2"/>
                </a:solidFill>
                <a:latin typeface="+mn-lt"/>
              </a:rPr>
              <a:t>  Rocket 		Rover </a:t>
            </a:r>
          </a:p>
          <a:p>
            <a:pPr algn="ctr">
              <a:lnSpc>
                <a:spcPct val="118000"/>
              </a:lnSpc>
              <a:spcBef>
                <a:spcPts val="576"/>
              </a:spcBef>
              <a:buClr>
                <a:schemeClr val="tx2"/>
              </a:buClr>
            </a:pPr>
            <a:endParaRPr lang="en-GB" sz="2400" dirty="0">
              <a:solidFill>
                <a:schemeClr val="tx2"/>
              </a:solidFill>
              <a:latin typeface="+mn-lt"/>
            </a:endParaRPr>
          </a:p>
          <a:p>
            <a:pPr algn="ctr">
              <a:lnSpc>
                <a:spcPct val="118000"/>
              </a:lnSpc>
              <a:spcBef>
                <a:spcPts val="576"/>
              </a:spcBef>
              <a:buClr>
                <a:schemeClr val="tx2"/>
              </a:buClr>
            </a:pPr>
            <a:r>
              <a:rPr lang="en-GB" sz="2400" dirty="0">
                <a:solidFill>
                  <a:schemeClr val="tx2"/>
                </a:solidFill>
                <a:latin typeface="+mn-lt"/>
              </a:rPr>
              <a:t>		            Total mass of rover shall </a:t>
            </a:r>
          </a:p>
          <a:p>
            <a:pPr algn="ctr">
              <a:lnSpc>
                <a:spcPct val="118000"/>
              </a:lnSpc>
              <a:spcBef>
                <a:spcPts val="576"/>
              </a:spcBef>
              <a:buClr>
                <a:schemeClr val="tx2"/>
              </a:buClr>
            </a:pPr>
            <a:r>
              <a:rPr lang="en-GB" sz="2400" dirty="0">
                <a:solidFill>
                  <a:schemeClr val="tx2"/>
                </a:solidFill>
                <a:latin typeface="+mn-lt"/>
              </a:rPr>
              <a:t>		              not exceed 500kg.</a:t>
            </a:r>
          </a:p>
          <a:p>
            <a:pPr>
              <a:lnSpc>
                <a:spcPct val="118000"/>
              </a:lnSpc>
              <a:spcBef>
                <a:spcPts val="576"/>
              </a:spcBef>
              <a:buClr>
                <a:schemeClr val="tx2"/>
              </a:buClr>
            </a:pPr>
            <a:br>
              <a:rPr lang="en-GB" sz="2000" dirty="0">
                <a:effectLst/>
                <a:latin typeface="+mn-lt"/>
              </a:rPr>
            </a:br>
            <a:endParaRPr lang="en-GB" sz="2000" dirty="0">
              <a:effectLst/>
              <a:latin typeface="+mn-lt"/>
            </a:endParaRPr>
          </a:p>
          <a:p>
            <a:pPr>
              <a:lnSpc>
                <a:spcPct val="118000"/>
              </a:lnSpc>
              <a:spcBef>
                <a:spcPts val="576"/>
              </a:spcBef>
              <a:buClr>
                <a:schemeClr val="tx2"/>
              </a:buClr>
            </a:pPr>
            <a:r>
              <a:rPr lang="en-GB" sz="2000" dirty="0">
                <a:latin typeface="+mn-lt"/>
                <a:cs typeface="Arial"/>
              </a:rPr>
              <a:t>			</a:t>
            </a:r>
            <a:r>
              <a:rPr lang="en-GB" sz="2400" dirty="0">
                <a:solidFill>
                  <a:schemeClr val="tx2"/>
                </a:solidFill>
                <a:latin typeface="+mn-lt"/>
                <a:cs typeface="Arial"/>
              </a:rPr>
              <a:t>	Solar panel shall not weigh 					more than 10kg.</a:t>
            </a:r>
            <a:endParaRPr lang="en-GB" sz="2400" dirty="0">
              <a:solidFill>
                <a:schemeClr val="tx2"/>
              </a:solidFill>
              <a:effectLst/>
              <a:latin typeface="+mn-lt"/>
              <a:cs typeface="Arial"/>
            </a:endParaRPr>
          </a:p>
        </p:txBody>
      </p:sp>
      <p:pic>
        <p:nvPicPr>
          <p:cNvPr id="3" name="Picture 2" descr="A space rover on the moon&#10;&#10;Description automatically generated with low confidence">
            <a:extLst>
              <a:ext uri="{FF2B5EF4-FFF2-40B4-BE49-F238E27FC236}">
                <a16:creationId xmlns:a16="http://schemas.microsoft.com/office/drawing/2014/main" id="{18137BC6-82F5-6E5E-7E1C-2BA0F093B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761" y="877998"/>
            <a:ext cx="3858578" cy="5535122"/>
          </a:xfrm>
          <a:prstGeom prst="rect">
            <a:avLst/>
          </a:prstGeom>
        </p:spPr>
      </p:pic>
      <p:sp>
        <p:nvSpPr>
          <p:cNvPr id="5" name="Down Arrow 4">
            <a:extLst>
              <a:ext uri="{FF2B5EF4-FFF2-40B4-BE49-F238E27FC236}">
                <a16:creationId xmlns:a16="http://schemas.microsoft.com/office/drawing/2014/main" id="{CEE17E24-96C5-BE06-B3CF-CE6F5D1A85BA}"/>
              </a:ext>
            </a:extLst>
          </p:cNvPr>
          <p:cNvSpPr/>
          <p:nvPr/>
        </p:nvSpPr>
        <p:spPr>
          <a:xfrm>
            <a:off x="2757142" y="1911929"/>
            <a:ext cx="609600" cy="5264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L"/>
          </a:p>
        </p:txBody>
      </p:sp>
      <p:sp>
        <p:nvSpPr>
          <p:cNvPr id="6" name="Down Arrow 5">
            <a:extLst>
              <a:ext uri="{FF2B5EF4-FFF2-40B4-BE49-F238E27FC236}">
                <a16:creationId xmlns:a16="http://schemas.microsoft.com/office/drawing/2014/main" id="{8DE489EA-DFBC-E3E9-4FE9-61338B14C97B}"/>
              </a:ext>
            </a:extLst>
          </p:cNvPr>
          <p:cNvSpPr/>
          <p:nvPr/>
        </p:nvSpPr>
        <p:spPr>
          <a:xfrm>
            <a:off x="5270400" y="1856509"/>
            <a:ext cx="609600" cy="5264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L"/>
          </a:p>
        </p:txBody>
      </p:sp>
      <p:sp>
        <p:nvSpPr>
          <p:cNvPr id="9" name="Down Arrow 8">
            <a:extLst>
              <a:ext uri="{FF2B5EF4-FFF2-40B4-BE49-F238E27FC236}">
                <a16:creationId xmlns:a16="http://schemas.microsoft.com/office/drawing/2014/main" id="{2355618F-20D6-3428-6BAC-73A14C88CC67}"/>
              </a:ext>
            </a:extLst>
          </p:cNvPr>
          <p:cNvSpPr/>
          <p:nvPr/>
        </p:nvSpPr>
        <p:spPr>
          <a:xfrm>
            <a:off x="5377145" y="2973568"/>
            <a:ext cx="396109" cy="526473"/>
          </a:xfrm>
          <a:prstGeom prst="downArrow">
            <a:avLst>
              <a:gd name="adj1" fmla="val 50000"/>
              <a:gd name="adj2" fmla="val 47368"/>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L"/>
          </a:p>
        </p:txBody>
      </p:sp>
      <p:sp>
        <p:nvSpPr>
          <p:cNvPr id="10" name="Down Arrow 9">
            <a:extLst>
              <a:ext uri="{FF2B5EF4-FFF2-40B4-BE49-F238E27FC236}">
                <a16:creationId xmlns:a16="http://schemas.microsoft.com/office/drawing/2014/main" id="{B1981E47-CF87-8B33-4783-8E60B028A3C6}"/>
              </a:ext>
            </a:extLst>
          </p:cNvPr>
          <p:cNvSpPr/>
          <p:nvPr/>
        </p:nvSpPr>
        <p:spPr>
          <a:xfrm>
            <a:off x="5453345" y="4612362"/>
            <a:ext cx="243708" cy="5264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110811377"/>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1D5F5E67-AB13-4111-9750-227349DF9C0E}"/>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CB5FC264-F170-4FD7-B1B7-AD228B5C627F}"/>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BAA92E9C-6AC9-4603-A52E-F067BCFA2092}"/>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74AF34BF-3A32-4DE4-AA6F-C6B9EC0D26D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 xmlns="02323e2b-ed6c-4601-bc4f-7f982fb3745d" xsi:nil="true"/>
    <_ip_UnifiedCompliancePolicyProperties xmlns="http://schemas.microsoft.com/sharepoint/v3" xsi:nil="true"/>
    <TaxCatchAll xmlns="760b1d43-dbbb-4ccd-81d1-8af7af92a028" xsi:nil="true"/>
    <lcf76f155ced4ddcb4097134ff3c332f xmlns="02323e2b-ed6c-4601-bc4f-7f982fb3745d">
      <Terms xmlns="http://schemas.microsoft.com/office/infopath/2007/PartnerControls"/>
    </lcf76f155ced4ddcb4097134ff3c332f>
    <Label xmlns="02323e2b-ed6c-4601-bc4f-7f982fb3745d">
      <Value>Trainees</Value>
    </Labe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57F8890F759C44ACFA1EBD5B9C41D8" ma:contentTypeVersion="18" ma:contentTypeDescription="Create a new document." ma:contentTypeScope="" ma:versionID="33de0665ab300a735fe9690eb95f3ab8">
  <xsd:schema xmlns:xsd="http://www.w3.org/2001/XMLSchema" xmlns:xs="http://www.w3.org/2001/XMLSchema" xmlns:p="http://schemas.microsoft.com/office/2006/metadata/properties" xmlns:ns1="http://schemas.microsoft.com/sharepoint/v3" xmlns:ns2="02323e2b-ed6c-4601-bc4f-7f982fb3745d" xmlns:ns3="760b1d43-dbbb-4ccd-81d1-8af7af92a028" targetNamespace="http://schemas.microsoft.com/office/2006/metadata/properties" ma:root="true" ma:fieldsID="958ed58fc9bcd7228b27896c3c8a9e39" ns1:_="" ns2:_="" ns3:_="">
    <xsd:import namespace="http://schemas.microsoft.com/sharepoint/v3"/>
    <xsd:import namespace="02323e2b-ed6c-4601-bc4f-7f982fb3745d"/>
    <xsd:import namespace="760b1d43-dbbb-4ccd-81d1-8af7af92a0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MediaServiceLocation" minOccurs="0"/>
                <xsd:element ref="ns2:Date" minOccurs="0"/>
                <xsd:element ref="ns2:Labe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323e2b-ed6c-4601-bc4f-7f982fb37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Date" ma:index="23" nillable="true" ma:displayName="Date" ma:format="DateTime" ma:internalName="Date">
      <xsd:simpleType>
        <xsd:restriction base="dms:DateTime"/>
      </xsd:simpleType>
    </xsd:element>
    <xsd:element name="Label" ma:index="24" nillable="true" ma:displayName="Label" ma:default="Trainees" ma:format="Dropdown" ma:internalName="Label">
      <xsd:complexType>
        <xsd:complexContent>
          <xsd:extension base="dms:MultiChoice">
            <xsd:sequence>
              <xsd:element name="Value" maxOccurs="unbounded" minOccurs="0" nillable="true">
                <xsd:simpleType>
                  <xsd:restriction base="dms:Choice">
                    <xsd:enumeration value="Trainees"/>
                    <xsd:enumeration value="Staff"/>
                  </xsd:restriction>
                </xsd:simpleType>
              </xsd:element>
            </xsd:sequence>
          </xsd:extension>
        </xsd:complexContent>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0b1d43-dbbb-4ccd-81d1-8af7af92a0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ea46e86-a036-4144-b5d5-e9ee15c60ef7}" ma:internalName="TaxCatchAll" ma:showField="CatchAllData" ma:web="760b1d43-dbbb-4ccd-81d1-8af7af92a02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8E22279E-2C4C-4C93-8498-455A58D1433E}">
  <ds:schemaRefs>
    <ds:schemaRef ds:uri="http://purl.org/dc/elements/1.1/"/>
    <ds:schemaRef ds:uri="http://schemas.microsoft.com/office/2006/metadata/properties"/>
    <ds:schemaRef ds:uri="http://www.w3.org/XML/1998/namespace"/>
    <ds:schemaRef ds:uri="http://schemas.openxmlformats.org/package/2006/metadata/core-properties"/>
    <ds:schemaRef ds:uri="http://purl.org/dc/terms/"/>
    <ds:schemaRef ds:uri="760b1d43-dbbb-4ccd-81d1-8af7af92a028"/>
    <ds:schemaRef ds:uri="http://schemas.microsoft.com/office/infopath/2007/PartnerControls"/>
    <ds:schemaRef ds:uri="http://schemas.microsoft.com/office/2006/documentManagement/types"/>
    <ds:schemaRef ds:uri="02323e2b-ed6c-4601-bc4f-7f982fb3745d"/>
    <ds:schemaRef ds:uri="http://schemas.microsoft.com/sharepoint/v3"/>
    <ds:schemaRef ds:uri="http://purl.org/dc/dcmitype/"/>
  </ds:schemaRefs>
</ds:datastoreItem>
</file>

<file path=customXml/itemProps3.xml><?xml version="1.0" encoding="utf-8"?>
<ds:datastoreItem xmlns:ds="http://schemas.openxmlformats.org/officeDocument/2006/customXml" ds:itemID="{30A9DDA9-5E5C-4524-A54C-05D7932C8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323e2b-ed6c-4601-bc4f-7f982fb3745d"/>
    <ds:schemaRef ds:uri="760b1d43-dbbb-4ccd-81d1-8af7af92a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65947</TotalTime>
  <Words>2438</Words>
  <Application>Microsoft Macintosh PowerPoint</Application>
  <PresentationFormat>Custom</PresentationFormat>
  <Paragraphs>370</Paragraphs>
  <Slides>30</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Calibri</vt:lpstr>
      <vt:lpstr>Cambria Math</vt:lpstr>
      <vt:lpstr>Helvetica</vt:lpstr>
      <vt:lpstr>Times New Roman</vt:lpstr>
      <vt:lpstr>Verdana</vt:lpstr>
      <vt:lpstr>Wingdings</vt:lpstr>
      <vt:lpstr>ESA_Presentation_DARK</vt:lpstr>
      <vt:lpstr>ESA_Presentation_DARK_BG</vt:lpstr>
      <vt:lpstr>ESA_Presentation_CLEAR</vt:lpstr>
      <vt:lpstr>ESA_Presentation_CLEAR_BG</vt:lpstr>
      <vt:lpstr>PowerPoint Presentation</vt:lpstr>
      <vt:lpstr> </vt:lpstr>
      <vt:lpstr> </vt:lpstr>
      <vt:lpstr>PowerPoint Presentation</vt:lpstr>
      <vt:lpstr>What is a requirement?</vt:lpstr>
      <vt:lpstr>Why we need requirements</vt:lpstr>
      <vt:lpstr>Why we need requirements</vt:lpstr>
      <vt:lpstr>Mission and Product Requirements</vt:lpstr>
      <vt:lpstr>Mission and Product Requirements</vt:lpstr>
      <vt:lpstr>What the ECSS says about requirements</vt:lpstr>
      <vt:lpstr>Example of flown down requirement structure </vt:lpstr>
      <vt:lpstr>Types of requirements</vt:lpstr>
      <vt:lpstr>Requirement Evolution vs. TRL</vt:lpstr>
      <vt:lpstr>Requirement Formulation: Key aspects</vt:lpstr>
      <vt:lpstr>Requirement Formulation: Word Use</vt:lpstr>
      <vt:lpstr>Example Product Requirements </vt:lpstr>
      <vt:lpstr>Example 1: Crop identification tool using EO data</vt:lpstr>
      <vt:lpstr>Example 2: Solar Array (adapted from a real ESA mission)</vt:lpstr>
      <vt:lpstr>PowerPoint Presentation</vt:lpstr>
      <vt:lpstr>PowerPoint Presentation</vt:lpstr>
      <vt:lpstr>PowerPoint Presentation</vt:lpstr>
      <vt:lpstr>PowerPoint Presentation</vt:lpstr>
      <vt:lpstr>Requirements Margins Management</vt:lpstr>
      <vt:lpstr>Requirements Margins Management</vt:lpstr>
      <vt:lpstr>Verification of requirements</vt:lpstr>
      <vt:lpstr>Verification Control Document</vt:lpstr>
      <vt:lpstr>Impact of poor requirements</vt:lpstr>
      <vt:lpstr>Poor requirements - examples</vt:lpstr>
      <vt:lpstr>PowerPoint Presentation</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A beginners guide to ECSS</dc:title>
  <dc:subject>Part 1. A beginners guide to ECSS</dc:subject>
  <dc:creator>CIP-IPS</dc:creator>
  <cp:keywords/>
  <dc:description/>
  <cp:lastModifiedBy>Jennifer Ngo-Anh</cp:lastModifiedBy>
  <cp:revision>169</cp:revision>
  <cp:lastPrinted>2022-05-03T15:12:43Z</cp:lastPrinted>
  <dcterms:created xsi:type="dcterms:W3CDTF">2022-03-31T15:03:53Z</dcterms:created>
  <dcterms:modified xsi:type="dcterms:W3CDTF">2023-10-18T13:27:13Z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CIP-IPS</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0x010100BA57F8890F759C44ACFA1EBD5B9C41D8</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Issued</vt:lpwstr>
  </property>
  <property fmtid="{D5CDD505-2E9C-101B-9397-08002B2CF9AE}" pid="20" name="bmsSiteName">
    <vt:lpwstr/>
  </property>
  <property fmtid="{D5CDD505-2E9C-101B-9397-08002B2CF9AE}" pid="21" name="Originating Organisation">
    <vt:lpwstr>CIP-IPS</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1</vt:i4>
  </property>
  <property fmtid="{D5CDD505-2E9C-101B-9397-08002B2CF9AE}" pid="28" name="Revision">
    <vt:i4>0</vt:i4>
  </property>
  <property fmtid="{D5CDD505-2E9C-101B-9397-08002B2CF9AE}" pid="29" name="Issue Date">
    <vt:filetime>2022-03-31T10:00:00Z</vt:filetime>
  </property>
  <property fmtid="{D5CDD505-2E9C-101B-9397-08002B2CF9AE}" pid="30" name="Organisational_x0020_entity">
    <vt:lpwstr>CIP-IPS</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y fmtid="{D5CDD505-2E9C-101B-9397-08002B2CF9AE}" pid="42" name="MediaServiceImageTags">
    <vt:lpwstr/>
  </property>
  <property fmtid="{D5CDD505-2E9C-101B-9397-08002B2CF9AE}" pid="43" name="Unified Compliance Policy UI Action">
    <vt:lpwstr/>
  </property>
  <property fmtid="{D5CDD505-2E9C-101B-9397-08002B2CF9AE}" pid="44" name="Date">
    <vt:lpwstr/>
  </property>
  <property fmtid="{D5CDD505-2E9C-101B-9397-08002B2CF9AE}" pid="45" name="Unified Compliance Policy Properties">
    <vt:lpwstr/>
  </property>
  <property fmtid="{D5CDD505-2E9C-101B-9397-08002B2CF9AE}" pid="46" name="Image Tags">
    <vt:lpwstr/>
  </property>
</Properties>
</file>